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4" r:id="rId2"/>
  </p:sldMasterIdLst>
  <p:sldIdLst>
    <p:sldId id="266" r:id="rId3"/>
    <p:sldId id="257" r:id="rId4"/>
    <p:sldId id="258" r:id="rId5"/>
    <p:sldId id="259" r:id="rId6"/>
    <p:sldId id="265" r:id="rId7"/>
    <p:sldId id="260" r:id="rId8"/>
    <p:sldId id="261" r:id="rId9"/>
    <p:sldId id="262" r:id="rId10"/>
    <p:sldId id="263" r:id="rId11"/>
    <p:sldId id="267" r:id="rId12"/>
    <p:sldId id="268" r:id="rId13"/>
  </p:sldIdLst>
  <p:sldSz cx="12192000" cy="6858000"/>
  <p:notesSz cx="7772400" cy="10058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2" autoAdjust="0"/>
    <p:restoredTop sz="95441" autoAdjust="0"/>
  </p:normalViewPr>
  <p:slideViewPr>
    <p:cSldViewPr snapToGrid="0">
      <p:cViewPr varScale="1">
        <p:scale>
          <a:sx n="85" d="100"/>
          <a:sy n="85" d="100"/>
        </p:scale>
        <p:origin x="57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92583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89603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476833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6175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77860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174827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064217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38140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275768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662119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781286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609983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5862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143660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676543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fld id="{1ED06DB0-15D1-40C1-A515-9DA7059C305F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lnSpc>
                <a:spcPct val="100000"/>
              </a:lnSpc>
            </a:pPr>
            <a:fld id="{992E73B3-8A67-4CA6-9DDB-5E6BC25EDD33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3255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lstStyle/>
          <a:p>
            <a:pPr algn="ctr">
              <a:lnSpc>
                <a:spcPct val="90000"/>
              </a:lnSpc>
            </a:pPr>
            <a:r>
              <a:rPr lang="ru-RU" sz="6000" b="0" strike="noStrike" spc="-1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lang="ru-RU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>
              <a:lnSpc>
                <a:spcPct val="100000"/>
              </a:lnSpc>
            </a:pPr>
            <a:fld id="{349F5FB0-1A8F-4222-B488-FDF8679166F1}" type="datetime">
              <a:rPr lang="ru-RU" sz="1200" b="0" strike="noStrike" spc="-1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ADF0B760-46C9-4F7E-95AE-E990A7D7ED22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lnSpc>
                <a:spcPct val="100000"/>
              </a:lnSpc>
            </a:pPr>
            <a:fld id="{349F5FB0-1A8F-4222-B488-FDF8679166F1}" type="datetime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30.03.2021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algn="r">
              <a:lnSpc>
                <a:spcPct val="100000"/>
              </a:lnSpc>
            </a:pPr>
            <a:fld id="{ADF0B760-46C9-4F7E-95AE-E990A7D7ED22}" type="slidenum">
              <a:rPr lang="ru-RU" sz="1200" b="0" strike="noStrike" spc="-1" smtClean="0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3618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ivolgaforum.ru/" TargetMode="Externa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forumamur.ru/" TargetMode="Externa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6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Shape 1"/>
          <p:cNvSpPr txBox="1"/>
          <p:nvPr/>
        </p:nvSpPr>
        <p:spPr>
          <a:xfrm>
            <a:off x="8989920" y="473725"/>
            <a:ext cx="2489400" cy="4900715"/>
          </a:xfrm>
          <a:prstGeom prst="rect">
            <a:avLst/>
          </a:prstGeom>
          <a:gradFill rotWithShape="0">
            <a:gsLst>
              <a:gs pos="0">
                <a:srgbClr val="6082CA"/>
              </a:gs>
              <a:gs pos="100000">
                <a:srgbClr val="3D6FC9"/>
              </a:gs>
            </a:gsLst>
            <a:lin ang="5400000"/>
          </a:gradFill>
          <a:ln w="6480">
            <a:solidFill>
              <a:srgbClr val="4472C4"/>
            </a:solidFill>
            <a:miter/>
          </a:ln>
        </p:spPr>
        <p:txBody>
          <a:bodyPr>
            <a:normAutofit fontScale="94000"/>
          </a:bodyPr>
          <a:lstStyle/>
          <a:p>
            <a:pPr marL="360" algn="ctr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</a:pPr>
            <a:r>
              <a:rPr lang="ru-RU" sz="2300" b="0" strike="noStrike" spc="-1" dirty="0" smtClean="0">
                <a:solidFill>
                  <a:srgbClr val="FFFFFF"/>
                </a:solidFill>
                <a:latin typeface="Bahnschrift SemiLight Condensed" panose="020B0502040204020203" pitchFamily="34" charset="0"/>
              </a:rPr>
              <a:t>Всероссийскую </a:t>
            </a:r>
            <a:r>
              <a:rPr lang="ru-RU" sz="2300" b="0" strike="noStrike" spc="-1" dirty="0" err="1" smtClean="0">
                <a:solidFill>
                  <a:srgbClr val="FFFFFF"/>
                </a:solidFill>
                <a:latin typeface="Bahnschrift SemiLight Condensed" panose="020B0502040204020203" pitchFamily="34" charset="0"/>
              </a:rPr>
              <a:t>форумную</a:t>
            </a:r>
            <a:r>
              <a:rPr lang="ru-RU" sz="2300" b="0" strike="noStrike" spc="-1" dirty="0" smtClean="0">
                <a:solidFill>
                  <a:srgbClr val="FFFFFF"/>
                </a:solidFill>
                <a:latin typeface="Bahnschrift SemiLight Condensed" panose="020B0502040204020203" pitchFamily="34" charset="0"/>
              </a:rPr>
              <a:t> кампанию реализует Федеральное </a:t>
            </a:r>
            <a:r>
              <a:rPr lang="ru-RU" sz="2300" b="0" strike="noStrike" spc="-1" dirty="0">
                <a:solidFill>
                  <a:srgbClr val="FFFFFF"/>
                </a:solidFill>
                <a:latin typeface="Bahnschrift SemiLight Condensed" panose="020B0502040204020203" pitchFamily="34" charset="0"/>
              </a:rPr>
              <a:t>агентство по делам молодежи совместно с Общественной палатой Российской Федерации, ФГБОУ «</a:t>
            </a:r>
            <a:r>
              <a:rPr lang="ru-RU" sz="2300" b="0" strike="noStrike" spc="-1" dirty="0" err="1">
                <a:solidFill>
                  <a:srgbClr val="FFFFFF"/>
                </a:solidFill>
                <a:latin typeface="Bahnschrift SemiLight Condensed" panose="020B0502040204020203" pitchFamily="34" charset="0"/>
              </a:rPr>
              <a:t>Роспатриотцентр</a:t>
            </a:r>
            <a:r>
              <a:rPr lang="ru-RU" sz="2300" b="0" strike="noStrike" spc="-1" dirty="0">
                <a:solidFill>
                  <a:srgbClr val="FFFFFF"/>
                </a:solidFill>
                <a:latin typeface="Bahnschrift SemiLight Condensed" panose="020B0502040204020203" pitchFamily="34" charset="0"/>
              </a:rPr>
              <a:t>» и под эгидой Администрации Президента Российской Федерации.</a:t>
            </a:r>
            <a:r>
              <a:rPr sz="2300" dirty="0"/>
              <a:t/>
            </a:r>
            <a:br>
              <a:rPr sz="2300" dirty="0"/>
            </a:br>
            <a:r>
              <a:rPr lang="ru-RU" sz="2000" b="0" strike="noStrike" spc="-1" dirty="0">
                <a:solidFill>
                  <a:srgbClr val="FFFFFF"/>
                </a:solidFill>
                <a:latin typeface="Calibri"/>
              </a:rPr>
              <a:t> </a:t>
            </a:r>
            <a:endParaRPr lang="ru-RU" sz="20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6" name="Рисунок 7"/>
          <p:cNvPicPr/>
          <p:nvPr/>
        </p:nvPicPr>
        <p:blipFill rotWithShape="1">
          <a:blip r:embed="rId2"/>
          <a:srcRect l="-395" r="395"/>
          <a:stretch/>
        </p:blipFill>
        <p:spPr>
          <a:xfrm>
            <a:off x="156117" y="0"/>
            <a:ext cx="8364960" cy="4873083"/>
          </a:xfrm>
          <a:prstGeom prst="rect">
            <a:avLst/>
          </a:prstGeom>
          <a:ln w="0">
            <a:noFill/>
          </a:ln>
        </p:spPr>
      </p:pic>
      <p:sp>
        <p:nvSpPr>
          <p:cNvPr id="87" name="CustomShape 3"/>
          <p:cNvSpPr/>
          <p:nvPr/>
        </p:nvSpPr>
        <p:spPr>
          <a:xfrm>
            <a:off x="156117" y="5015880"/>
            <a:ext cx="8664497" cy="1187640"/>
          </a:xfrm>
          <a:prstGeom prst="rect">
            <a:avLst/>
          </a:prstGeom>
          <a:gradFill rotWithShape="0">
            <a:gsLst>
              <a:gs pos="0">
                <a:srgbClr val="FFC54B"/>
              </a:gs>
              <a:gs pos="100000">
                <a:srgbClr val="FFBF00"/>
              </a:gs>
            </a:gsLst>
            <a:lin ang="5400000"/>
          </a:gradFill>
          <a:ln>
            <a:solidFill>
              <a:srgbClr val="FFC00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FFFFFF"/>
                </a:solidFill>
                <a:latin typeface="Calibri"/>
              </a:rPr>
              <a:t>Основная цель форумов – создание условий для самореализации молодых людей и формирование профессиональных молодежных сообществ. Всероссийские образовательные форумы – это полезные встречи, продуктивная работа, незабываемые эмоции и новые друзья!</a:t>
            </a:r>
            <a:endParaRPr lang="en-US" sz="18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Shape 1"/>
          <p:cNvSpPr txBox="1"/>
          <p:nvPr/>
        </p:nvSpPr>
        <p:spPr>
          <a:xfrm>
            <a:off x="838080" y="323385"/>
            <a:ext cx="10515240" cy="2326575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90000"/>
              </a:lnSpc>
            </a:pPr>
            <a:r>
              <a:rPr lang="ru-RU" sz="9600" b="1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Московской области в круглогодичном центре на базе мастерской «</a:t>
            </a:r>
            <a:r>
              <a:rPr lang="ru-RU" sz="9600" b="1" strike="noStrike" spc="-1" dirty="0" err="1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Сенеж</a:t>
            </a:r>
            <a:r>
              <a:rPr lang="ru-RU" sz="9600" b="1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пройдет Форум</a:t>
            </a:r>
            <a:r>
              <a:rPr lang="ru-RU" sz="9600" b="1" strike="noStrike" spc="-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«Территория смыслов»</a:t>
            </a:r>
            <a:r>
              <a:rPr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крупнейший молодежный образовательный форум, который собирает активных молодых людей со всей страны. Программа каждой смены сформирована так, что в формате групповых тренингов и дискуссий участники общаются друг с другом, а также лидерами и экспертами общероссийского и мирового масштаба.</a:t>
            </a:r>
            <a:r>
              <a:rPr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Форум развивается. В этом году будет представлена обновленная образовательная программа, которая выходит за рамки отдельных отраслей.</a:t>
            </a:r>
            <a:r>
              <a:rPr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/>
              <a:t/>
            </a:r>
            <a:br>
              <a:rPr dirty="0"/>
            </a:br>
            <a:endParaRPr lang="ru-RU" sz="20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80" y="2564780"/>
            <a:ext cx="8261853" cy="41036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Объект 4"/>
          <p:cNvPicPr/>
          <p:nvPr/>
        </p:nvPicPr>
        <p:blipFill>
          <a:blip r:embed="rId2"/>
          <a:stretch/>
        </p:blipFill>
        <p:spPr>
          <a:xfrm>
            <a:off x="802080" y="3232080"/>
            <a:ext cx="10515240" cy="3625560"/>
          </a:xfrm>
          <a:prstGeom prst="rect">
            <a:avLst/>
          </a:prstGeom>
          <a:ln w="0">
            <a:noFill/>
          </a:ln>
        </p:spPr>
      </p:pic>
      <p:sp>
        <p:nvSpPr>
          <p:cNvPr id="91" name="CustomShape 1"/>
          <p:cNvSpPr/>
          <p:nvPr/>
        </p:nvSpPr>
        <p:spPr>
          <a:xfrm>
            <a:off x="694080" y="261360"/>
            <a:ext cx="10623240" cy="289805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indent="457200" algn="just">
              <a:lnSpc>
                <a:spcPct val="114000"/>
              </a:lnSpc>
            </a:pPr>
            <a:r>
              <a:rPr lang="ru-RU" sz="1600" b="1" strike="noStrike" spc="-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молодежный образовательный форум «Таврида:  </a:t>
            </a:r>
            <a:r>
              <a:rPr lang="ru-RU" sz="16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Форум молодых деятелей культуры и искусств «</a:t>
            </a:r>
            <a:r>
              <a:rPr lang="ru-RU" sz="1600" b="1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Таврида»</a:t>
            </a:r>
            <a:r>
              <a:rPr lang="ru-RU" sz="16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на территории городского округа Судак Республики Крым</a:t>
            </a:r>
            <a:r>
              <a:rPr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600" b="0" strike="noStrike" spc="-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14000"/>
              </a:lnSpc>
            </a:pPr>
            <a:r>
              <a:rPr lang="ru-RU" sz="1600" b="0" strike="noStrike" spc="-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«Таврида» – крупнейшая образовательная площадка лета в Крыму. Форум пройдет в 2021 году на полуострове Крым и объединит творческую молодежь нашей страны. Цель творческой площадки – формирование профессионального сообщества молодых деятелей культуры и искусства и создание системы профессиональных лифтов.</a:t>
            </a:r>
            <a:endParaRPr lang="en-US" sz="1600" b="0" strike="noStrike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14000"/>
              </a:lnSpc>
            </a:pPr>
            <a:r>
              <a:rPr lang="ru-RU" sz="16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молодежь соберется на Форуме молодых деятелей культуры и искусств «</a:t>
            </a:r>
            <a:r>
              <a:rPr lang="ru-RU" sz="16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Таврида»</a:t>
            </a:r>
            <a:r>
              <a:rPr lang="ru-RU" sz="16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 мая по август </a:t>
            </a:r>
            <a:r>
              <a:rPr lang="ru-RU" sz="16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года. Он объединяет тысячи молодых профессионалов из культурных и креативных индустрий. «</a:t>
            </a:r>
            <a:r>
              <a:rPr lang="ru-RU" sz="16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Таврида»</a:t>
            </a:r>
            <a:r>
              <a:rPr lang="ru-RU" sz="16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завершится  творческим фестивалем страны «ART-RUSSIA</a:t>
            </a:r>
            <a:r>
              <a:rPr lang="ru-RU" sz="16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en-US" sz="1600" b="0" strike="noStrike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3766" y="-17223"/>
            <a:ext cx="7237047" cy="1464351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00B0F0"/>
                </a:solidFill>
                <a:latin typeface="Book Antiqua" panose="02040602050305030304" pitchFamily="18" charset="0"/>
              </a:rPr>
              <a:t>Северо-Кавказский молодежный форум «Машук»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119" y="1525931"/>
            <a:ext cx="5666532" cy="15841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992090" y="1447129"/>
            <a:ext cx="304761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Book Antiqua" panose="02040602050305030304" pitchFamily="18" charset="0"/>
                <a:cs typeface="Times New Roman" pitchFamily="18" charset="0"/>
              </a:rPr>
              <a:t>Северо-Кавказский молодежный форум «Машук»</a:t>
            </a:r>
          </a:p>
          <a:p>
            <a:pPr algn="ctr"/>
            <a:r>
              <a:rPr lang="ru-RU" dirty="0">
                <a:latin typeface="Book Antiqua" panose="02040602050305030304" pitchFamily="18" charset="0"/>
                <a:cs typeface="Times New Roman" pitchFamily="18" charset="0"/>
              </a:rPr>
              <a:t>Официальный сайт: </a:t>
            </a:r>
            <a:r>
              <a:rPr lang="ru-RU" b="1" dirty="0">
                <a:solidFill>
                  <a:srgbClr val="00B0F0"/>
                </a:solidFill>
                <a:latin typeface="Book Antiqua" panose="02040602050305030304" pitchFamily="18" charset="0"/>
                <a:cs typeface="Times New Roman" pitchFamily="18" charset="0"/>
              </a:rPr>
              <a:t>машукфорум.рф</a:t>
            </a:r>
            <a:r>
              <a:rPr lang="ru-RU" dirty="0">
                <a:latin typeface="Book Antiqua" panose="02040602050305030304" pitchFamily="18" charset="0"/>
                <a:cs typeface="Times New Roman" pitchFamily="18" charset="0"/>
              </a:rPr>
              <a:t> </a:t>
            </a:r>
            <a:endParaRPr lang="ru-RU" dirty="0">
              <a:latin typeface="Book Antiqua" panose="0204060205030503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580" y="3324610"/>
            <a:ext cx="4727079" cy="28660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668" y="3324610"/>
            <a:ext cx="4207830" cy="286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173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Shape 1"/>
          <p:cNvSpPr txBox="1"/>
          <p:nvPr/>
        </p:nvSpPr>
        <p:spPr>
          <a:xfrm>
            <a:off x="838080" y="10440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90000"/>
              </a:lnSpc>
            </a:pPr>
            <a:r>
              <a:rPr lang="ru-RU" sz="80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молодежный образовательный форум «Балтийский Артек»</a:t>
            </a:r>
            <a:r>
              <a:rPr lang="ru-RU" sz="72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7200" b="1" strike="noStrike" spc="-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endParaRPr lang="ru-RU" sz="7200" b="0" strike="noStrike" spc="-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sz="7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межкультурного и межконфессионального диалога среди молодежи. </a:t>
            </a: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Молодежь из 32 стран мира ежегодно собирается в Калининградской области, чтобы подискутировать на актуальные темы по линии взаимодействия в будущем.</a:t>
            </a: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программе форума: тренинги, мастер-классы, лекции, деловые игры, конкурсы, проектная работа, встречи с ВИП-персонами, творческие </a:t>
            </a:r>
            <a:r>
              <a:rPr lang="ru-RU" sz="7200" b="0" strike="noStrike" spc="-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батлы</a:t>
            </a: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выставки, концерты, презентации проектов, «круглые столы», конференции, инкубаторы.</a:t>
            </a:r>
            <a:r>
              <a:rPr dirty="0"/>
              <a:t/>
            </a:r>
            <a:br>
              <a:rPr dirty="0"/>
            </a:br>
            <a:endParaRPr lang="ru-RU" sz="22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3" name="Объект 3"/>
          <p:cNvPicPr/>
          <p:nvPr/>
        </p:nvPicPr>
        <p:blipFill>
          <a:blip r:embed="rId2"/>
          <a:stretch/>
        </p:blipFill>
        <p:spPr>
          <a:xfrm>
            <a:off x="838080" y="2932771"/>
            <a:ext cx="10515240" cy="3813717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Shape 1"/>
          <p:cNvSpPr txBox="1"/>
          <p:nvPr/>
        </p:nvSpPr>
        <p:spPr>
          <a:xfrm>
            <a:off x="684360" y="25920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36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</a:pPr>
            <a:r>
              <a:rPr lang="ru-RU" sz="2800" b="1" u="sng" strike="noStrike" spc="-1" dirty="0">
                <a:solidFill>
                  <a:srgbClr val="0563C1"/>
                </a:solidFill>
                <a:uFillTx/>
                <a:latin typeface="Calibri"/>
                <a:hlinkClick r:id="rId2"/>
              </a:rPr>
              <a:t>Молодежный форум ПФО "</a:t>
            </a:r>
            <a:r>
              <a:rPr lang="ru-RU" sz="2800" b="1" u="sng" strike="noStrike" spc="-1" dirty="0" err="1">
                <a:solidFill>
                  <a:srgbClr val="0563C1"/>
                </a:solidFill>
                <a:uFillTx/>
                <a:latin typeface="Calibri"/>
                <a:hlinkClick r:id="rId2"/>
              </a:rPr>
              <a:t>iВолга</a:t>
            </a:r>
            <a:r>
              <a:rPr lang="ru-RU" sz="2800" b="1" u="sng" strike="noStrike" spc="-1" dirty="0">
                <a:solidFill>
                  <a:srgbClr val="0563C1"/>
                </a:solidFill>
                <a:uFillTx/>
                <a:latin typeface="Calibri"/>
                <a:hlinkClick r:id="rId2"/>
              </a:rPr>
              <a:t>"</a:t>
            </a:r>
            <a:endParaRPr lang="ru-RU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82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 </a:t>
            </a:r>
            <a:r>
              <a:rPr lang="ru-RU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менее 2000 талантливых ребят не только из регионов Приволжья, но и других федеральных округов России, а также иностранные делегации приезжают в Самарскую область, чтобы принять участие в интересных и содержательных дискуссиях и мастер-классах. В этом году форум состоится </a:t>
            </a:r>
            <a:r>
              <a:rPr lang="ru-RU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b="0" strike="noStrike" spc="-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Мастрюковских</a:t>
            </a:r>
            <a:r>
              <a:rPr lang="ru-RU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озерах Самарской области.</a:t>
            </a:r>
          </a:p>
          <a:p>
            <a:pPr marL="228600" indent="-2282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ru-RU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Любой желающий в возрасте от 18 до </a:t>
            </a:r>
            <a:r>
              <a:rPr lang="ru-RU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 </a:t>
            </a:r>
            <a:r>
              <a:rPr lang="ru-RU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 может заполнить форму на сайте и предложить свой проект. Возможно, именно вы выиграете грант на реализацию идеи! Отбор участников будет проходить по всем направлениям форума. Среди критериев отбора молодежных проектов, претендующих на </a:t>
            </a:r>
            <a:r>
              <a:rPr lang="ru-RU" b="0" strike="noStrike" spc="-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грантовую</a:t>
            </a:r>
            <a:r>
              <a:rPr lang="ru-RU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поддержку: уникальность, инновационный подход, социальная значимость и возможность практической реализации идеи. </a:t>
            </a:r>
            <a:r>
              <a:rPr dirty="0"/>
              <a:t/>
            </a:r>
            <a:br>
              <a:rPr dirty="0"/>
            </a:br>
            <a:endParaRPr lang="ru-RU" sz="1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5" name="Рисунок 4"/>
          <p:cNvPicPr/>
          <p:nvPr/>
        </p:nvPicPr>
        <p:blipFill>
          <a:blip r:embed="rId3"/>
          <a:stretch/>
        </p:blipFill>
        <p:spPr>
          <a:xfrm>
            <a:off x="997560" y="3267306"/>
            <a:ext cx="10202040" cy="3445727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559300" y="1176928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25000" lnSpcReduction="20000"/>
          </a:bodyPr>
          <a:lstStyle/>
          <a:p>
            <a:pPr algn="ctr">
              <a:lnSpc>
                <a:spcPct val="90000"/>
              </a:lnSpc>
            </a:pPr>
            <a:r>
              <a:rPr lang="ru-RU" sz="8000" b="1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молодежный образовательный форум </a:t>
            </a:r>
            <a:r>
              <a:rPr lang="ru-RU" sz="16000" b="1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0" b="1" u="sng" strike="noStrike" spc="-1" dirty="0">
                <a:solidFill>
                  <a:schemeClr val="accent4">
                    <a:lumMod val="50000"/>
                  </a:schemeClr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Амур</a:t>
            </a:r>
            <a:r>
              <a:rPr lang="ru-RU" sz="16000" b="1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sz="8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8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0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Пройдёт </a:t>
            </a:r>
            <a:r>
              <a:rPr lang="ru-RU" sz="8000" b="0" strike="noStrike" spc="-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8000" b="0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Хабаровском крае. </a:t>
            </a:r>
            <a:r>
              <a:rPr lang="ru-RU" sz="8000" b="1" spc="-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ru-RU" sz="8000" b="1" strike="noStrike" spc="-1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strike="noStrike" spc="-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смены:</a:t>
            </a: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7200" b="1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Всероссийские смены:</a:t>
            </a: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b="1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72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Человеческий капитал». </a:t>
            </a: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темы: вовлечение молодежи в социальную и политическую практику, добровольчество, поддержка молодежных инициатив, талантливой молодежи.</a:t>
            </a: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r>
              <a:rPr lang="ru-RU" sz="7200" b="1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7200" b="1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Инженеры будущего».</a:t>
            </a: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Акцент на вовлечение молодежи в реализацию проектов развития территорий, предпринимательскую, научную деятельность, содействие занятости и трудоустройству молодежи.</a:t>
            </a:r>
            <a: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Форум - это место вдохновения, перезагрузки, единения с людьми и природой. На «Амуре» находят новых друзей, поддержку, знания и энергию.</a:t>
            </a:r>
            <a:r>
              <a:rPr dirty="0"/>
              <a:t/>
            </a:r>
            <a:br>
              <a:rPr dirty="0"/>
            </a:br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7" name="Рисунок 3"/>
          <p:cNvPicPr/>
          <p:nvPr/>
        </p:nvPicPr>
        <p:blipFill>
          <a:blip r:embed="rId3"/>
          <a:stretch/>
        </p:blipFill>
        <p:spPr>
          <a:xfrm>
            <a:off x="758284" y="3356516"/>
            <a:ext cx="10027230" cy="3306363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99000"/>
          </a:bodyPr>
          <a:lstStyle/>
          <a:p>
            <a:pPr algn="ctr">
              <a:lnSpc>
                <a:spcPct val="9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Calibri Light"/>
              </a:rPr>
              <a:t>Международный молодежный образовательный Форум «Евразия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» для расширения географии участников и привлечения внимания англоговорящей молодежи к развитию международного диалога изменил название на Международный молодежный Форум «Евразия 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Calibri Light"/>
              </a:rPr>
              <a:t>Global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», также введя англоязычную версию 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Calibri Light"/>
              </a:rPr>
              <a:t>International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 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Calibri Light"/>
              </a:rPr>
              <a:t>Youth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 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Calibri Light"/>
              </a:rPr>
              <a:t>Forum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 «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Calibri Light"/>
              </a:rPr>
              <a:t>Eurasia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 </a:t>
            </a:r>
            <a:r>
              <a:rPr lang="ru-RU" sz="2000" b="0" strike="noStrike" spc="-1" dirty="0" err="1">
                <a:solidFill>
                  <a:srgbClr val="000000"/>
                </a:solidFill>
                <a:latin typeface="Calibri Light"/>
              </a:rPr>
              <a:t>Global</a:t>
            </a:r>
            <a:r>
              <a:rPr lang="ru-RU" sz="2000" b="0" strike="noStrike" spc="-1" dirty="0">
                <a:solidFill>
                  <a:srgbClr val="000000"/>
                </a:solidFill>
                <a:latin typeface="Calibri Light"/>
              </a:rPr>
              <a:t>».</a:t>
            </a:r>
            <a:endParaRPr lang="ru-RU" sz="20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99" name="Объект 3"/>
          <p:cNvPicPr/>
          <p:nvPr/>
        </p:nvPicPr>
        <p:blipFill>
          <a:blip r:embed="rId2"/>
          <a:stretch/>
        </p:blipFill>
        <p:spPr>
          <a:xfrm>
            <a:off x="575280" y="2109600"/>
            <a:ext cx="5392080" cy="4302360"/>
          </a:xfrm>
          <a:prstGeom prst="rect">
            <a:avLst/>
          </a:prstGeom>
          <a:ln w="0">
            <a:noFill/>
          </a:ln>
        </p:spPr>
      </p:pic>
      <p:pic>
        <p:nvPicPr>
          <p:cNvPr id="100" name="Рисунок 4"/>
          <p:cNvPicPr/>
          <p:nvPr/>
        </p:nvPicPr>
        <p:blipFill>
          <a:blip r:embed="rId3"/>
          <a:stretch/>
        </p:blipFill>
        <p:spPr>
          <a:xfrm>
            <a:off x="5860973" y="2109600"/>
            <a:ext cx="6070867" cy="43023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38968" y="152400"/>
            <a:ext cx="8229600" cy="4682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</a:rPr>
              <a:t>Окружные форумы 2021 года</a:t>
            </a:r>
            <a:endParaRPr lang="ru-RU" b="1" i="1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03849"/>
              </p:ext>
            </p:extLst>
          </p:nvPr>
        </p:nvGraphicFramePr>
        <p:xfrm>
          <a:off x="473726" y="793214"/>
          <a:ext cx="10675344" cy="60647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753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0215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Всероссийский 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молодёжный Дальневосточный форум «Восток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» (Приморский край) </a:t>
                      </a:r>
                      <a:endParaRPr lang="ru-RU" sz="20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382" marR="4338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5692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Молодежный 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форум Южного федерального округа «Ростов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» (</a:t>
                      </a:r>
                      <a:r>
                        <a:rPr lang="ru-RU" sz="2000" i="1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г.Ростов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-на-Дону)</a:t>
                      </a:r>
                      <a:endParaRPr lang="ru-RU" sz="20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382" marR="4338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215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Молодежный 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форум Уральского федерального округа «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Утро-2021» (Тюменская область) </a:t>
                      </a:r>
                      <a:endParaRPr lang="ru-RU" sz="20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382" marR="4338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215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Молодежный 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форум Приволжского федерального округа «</a:t>
                      </a:r>
                      <a:r>
                        <a:rPr lang="en-US" sz="2000" i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iB</a:t>
                      </a:r>
                      <a:r>
                        <a:rPr lang="ru-RU" sz="2000" i="1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олга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3.0» (г. Самара) </a:t>
                      </a:r>
                      <a:endParaRPr lang="ru-RU" sz="20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382" marR="43382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215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Молодежный 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форум Северо-западного федерального округа «Ладога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»</a:t>
                      </a:r>
                      <a:r>
                        <a:rPr lang="ru-RU" sz="2000" i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(Ленинградская область) </a:t>
                      </a:r>
                      <a:endParaRPr lang="ru-RU" sz="20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382" marR="43382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215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Международный </a:t>
                      </a:r>
                      <a:r>
                        <a:rPr lang="ru-RU" sz="2000" i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молодежный управленческий форум «Алтай. Территория развития</a:t>
                      </a:r>
                      <a:r>
                        <a:rPr lang="ru-RU" sz="20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» (Алтайский край)</a:t>
                      </a:r>
                      <a:endParaRPr lang="ru-RU" sz="2000" i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382" marR="43382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747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60938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Международный молодежный образовательный форум «Каспий»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49" y="3426246"/>
            <a:ext cx="7458052" cy="3172858"/>
          </a:xfrm>
        </p:spPr>
      </p:pic>
      <p:sp>
        <p:nvSpPr>
          <p:cNvPr id="5" name="Прямоугольник 4"/>
          <p:cNvSpPr/>
          <p:nvPr/>
        </p:nvSpPr>
        <p:spPr>
          <a:xfrm>
            <a:off x="330507" y="1949364"/>
            <a:ext cx="9827046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социально-образовательный проект, направленный на повышение конкурентоспособности лидеров молодежных структур, а также разработка новых моделей работы с молодежью. Форум по традиции собирает на своей площадке представителей молодёжи </a:t>
            </a:r>
            <a:r>
              <a:rPr lang="ru-RU" b="1" dirty="0">
                <a:solidFill>
                  <a:srgbClr val="0D0D0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Дагестана, регионов России, прикаспийских и зарубежных государств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2321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</TotalTime>
  <Words>360</Words>
  <Application>Microsoft Office PowerPoint</Application>
  <PresentationFormat>Широкоэкранный</PresentationFormat>
  <Paragraphs>28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24" baseType="lpstr">
      <vt:lpstr>Arial</vt:lpstr>
      <vt:lpstr>Bahnschrift SemiLight Condensed</vt:lpstr>
      <vt:lpstr>Book Antiqua</vt:lpstr>
      <vt:lpstr>Calibri</vt:lpstr>
      <vt:lpstr>Calibri Light</vt:lpstr>
      <vt:lpstr>DejaVu Sans</vt:lpstr>
      <vt:lpstr>Symbol</vt:lpstr>
      <vt:lpstr>Times New Roman</vt:lpstr>
      <vt:lpstr>Trebuchet MS</vt:lpstr>
      <vt:lpstr>Wingdings</vt:lpstr>
      <vt:lpstr>Wingdings 3</vt:lpstr>
      <vt:lpstr>Office Theme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Северо-Кавказский молодежный форум «Машук»</vt:lpstr>
      <vt:lpstr>Презентация PowerPoint</vt:lpstr>
      <vt:lpstr>Презентация PowerPoint</vt:lpstr>
      <vt:lpstr>Презентация PowerPoint</vt:lpstr>
      <vt:lpstr>Презентация PowerPoint</vt:lpstr>
      <vt:lpstr>Окружные форумы 2021 года</vt:lpstr>
      <vt:lpstr>Международный молодежный образовательный форум «Каспий»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ВСЕРОССИЙСКАЯ МОЛОДЕЖНАЯ ФОРУМНАЯ КАМПАНИЯ</dc:title>
  <dc:subject/>
  <dc:creator>Пользователь Windows</dc:creator>
  <dc:description/>
  <cp:lastModifiedBy>Mburo-Zemfira</cp:lastModifiedBy>
  <cp:revision>35</cp:revision>
  <cp:lastPrinted>2019-03-28T09:03:52Z</cp:lastPrinted>
  <dcterms:created xsi:type="dcterms:W3CDTF">2019-03-28T06:30:01Z</dcterms:created>
  <dcterms:modified xsi:type="dcterms:W3CDTF">2021-03-30T10:17:26Z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16</vt:i4>
  </property>
</Properties>
</file>