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notesMasterIdLst>
    <p:notesMasterId r:id="rId25"/>
  </p:notesMasterIdLst>
  <p:sldIdLst>
    <p:sldId id="333" r:id="rId2"/>
    <p:sldId id="334" r:id="rId3"/>
    <p:sldId id="332" r:id="rId4"/>
    <p:sldId id="328" r:id="rId5"/>
    <p:sldId id="327" r:id="rId6"/>
    <p:sldId id="303" r:id="rId7"/>
    <p:sldId id="321" r:id="rId8"/>
    <p:sldId id="322" r:id="rId9"/>
    <p:sldId id="288" r:id="rId10"/>
    <p:sldId id="289" r:id="rId11"/>
    <p:sldId id="316" r:id="rId12"/>
    <p:sldId id="315" r:id="rId13"/>
    <p:sldId id="292" r:id="rId14"/>
    <p:sldId id="293" r:id="rId15"/>
    <p:sldId id="295" r:id="rId16"/>
    <p:sldId id="296" r:id="rId17"/>
    <p:sldId id="298" r:id="rId18"/>
    <p:sldId id="299" r:id="rId19"/>
    <p:sldId id="331" r:id="rId20"/>
    <p:sldId id="324" r:id="rId21"/>
    <p:sldId id="330" r:id="rId22"/>
    <p:sldId id="325" r:id="rId23"/>
    <p:sldId id="326" r:id="rId24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FFB00A"/>
    <a:srgbClr val="FECD2E"/>
    <a:srgbClr val="FFF99A"/>
    <a:srgbClr val="FF9420"/>
    <a:srgbClr val="FEA00B"/>
    <a:srgbClr val="FF700C"/>
    <a:srgbClr val="FE8E0F"/>
    <a:srgbClr val="FED45A"/>
    <a:srgbClr val="FE9F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99" autoAdjust="0"/>
    <p:restoredTop sz="94727"/>
  </p:normalViewPr>
  <p:slideViewPr>
    <p:cSldViewPr snapToGrid="0" snapToObjects="1">
      <p:cViewPr varScale="1">
        <p:scale>
          <a:sx n="111" d="100"/>
          <a:sy n="111" d="100"/>
        </p:scale>
        <p:origin x="965" y="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E26BD-78F8-494F-AC66-75DA8BF0A6AA}" type="datetimeFigureOut">
              <a:rPr lang="ru-RU" smtClean="0"/>
              <a:t>30.03.2021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9CD10-7A39-B542-BEE2-A204274DC4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606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9A3E-8005-634E-BFCF-86C7089A4B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027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959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9A3E-8005-634E-BFCF-86C7089A4B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312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1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202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794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001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757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01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511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145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38E4D-051A-41E1-86A4-E56916468FD0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6BB73A-582F-4420-9A14-CB10A2B2E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718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pngimg.com/download/41796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5103D320-D232-4F44-A777-058770E81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862" y="18218"/>
            <a:ext cx="8229600" cy="1059244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Кто может быть участником Конкурса</a:t>
            </a:r>
            <a:r>
              <a:rPr lang="ru-RU" sz="18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18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18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Граждане </a:t>
            </a:r>
            <a:r>
              <a:rPr lang="ru-RU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 в возрасте от 14 до 30 лет (включительно). 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2088" y="847303"/>
            <a:ext cx="430043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Номинации Конкурса: </a:t>
            </a:r>
            <a:endParaRPr lang="en-US" sz="1400" b="1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US" sz="1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Студенческие </a:t>
            </a:r>
            <a:r>
              <a:rPr lang="ru-RU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инициативы: 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развитие студенческих клубов;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студенческое самоуправление;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студенческие отряды. </a:t>
            </a:r>
            <a:endParaRPr lang="en-US" sz="1400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400" dirty="0" smtClean="0"/>
          </a:p>
          <a:p>
            <a:r>
              <a:rPr lang="ru-RU" sz="1400" b="1" dirty="0" smtClean="0"/>
              <a:t>Добровольчество</a:t>
            </a:r>
            <a:r>
              <a:rPr lang="ru-RU" sz="1400" b="1" dirty="0"/>
              <a:t>: </a:t>
            </a:r>
          </a:p>
          <a:p>
            <a:r>
              <a:rPr lang="ru-RU" sz="1400" dirty="0"/>
              <a:t>– экологическое </a:t>
            </a:r>
            <a:r>
              <a:rPr lang="ru-RU" sz="1400" dirty="0" err="1"/>
              <a:t>волонтерство</a:t>
            </a:r>
            <a:r>
              <a:rPr lang="ru-RU" sz="1400" dirty="0"/>
              <a:t>;</a:t>
            </a:r>
          </a:p>
          <a:p>
            <a:r>
              <a:rPr lang="ru-RU" sz="1400" dirty="0"/>
              <a:t>– событийное </a:t>
            </a:r>
            <a:r>
              <a:rPr lang="ru-RU" sz="1400" dirty="0" err="1"/>
              <a:t>волонтерство</a:t>
            </a:r>
            <a:r>
              <a:rPr lang="ru-RU" sz="1400" dirty="0"/>
              <a:t>; </a:t>
            </a:r>
          </a:p>
          <a:p>
            <a:r>
              <a:rPr lang="ru-RU" sz="1400" dirty="0"/>
              <a:t>– инклюзивное добровольчество; </a:t>
            </a:r>
          </a:p>
          <a:p>
            <a:r>
              <a:rPr lang="ru-RU" sz="1400" dirty="0"/>
              <a:t>– культурно-просветительское </a:t>
            </a:r>
            <a:r>
              <a:rPr lang="ru-RU" sz="1400" dirty="0" err="1"/>
              <a:t>волонтерство</a:t>
            </a:r>
            <a:r>
              <a:rPr lang="ru-RU" sz="1400" dirty="0"/>
              <a:t>; </a:t>
            </a:r>
            <a:endParaRPr lang="en-US" sz="1400" dirty="0" smtClean="0"/>
          </a:p>
          <a:p>
            <a:r>
              <a:rPr lang="ru-RU" sz="1400" dirty="0" smtClean="0"/>
              <a:t>– </a:t>
            </a:r>
            <a:r>
              <a:rPr lang="ru-RU" sz="1400" dirty="0"/>
              <a:t>патриотическое </a:t>
            </a:r>
            <a:r>
              <a:rPr lang="ru-RU" sz="1400" dirty="0" err="1"/>
              <a:t>волонтерство</a:t>
            </a:r>
            <a:r>
              <a:rPr lang="ru-RU" sz="1400" dirty="0"/>
              <a:t>; </a:t>
            </a:r>
          </a:p>
          <a:p>
            <a:r>
              <a:rPr lang="ru-RU" sz="1400" dirty="0"/>
              <a:t>– медицинское </a:t>
            </a:r>
            <a:r>
              <a:rPr lang="ru-RU" sz="1400" dirty="0" err="1"/>
              <a:t>волонтерство</a:t>
            </a:r>
            <a:r>
              <a:rPr lang="ru-RU" sz="1400" dirty="0"/>
              <a:t>; </a:t>
            </a:r>
          </a:p>
          <a:p>
            <a:r>
              <a:rPr lang="ru-RU" sz="1400" dirty="0"/>
              <a:t>– </a:t>
            </a:r>
            <a:r>
              <a:rPr lang="ru-RU" sz="1400" dirty="0" err="1"/>
              <a:t>волонтерство</a:t>
            </a:r>
            <a:r>
              <a:rPr lang="ru-RU" sz="1400" dirty="0"/>
              <a:t> в чрезвычайных ситуациях</a:t>
            </a:r>
            <a:r>
              <a:rPr lang="ru-RU" dirty="0"/>
              <a:t>.</a:t>
            </a:r>
          </a:p>
          <a:p>
            <a:pPr>
              <a:spcAft>
                <a:spcPts val="0"/>
              </a:spcAft>
            </a:pP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19168" y="914546"/>
            <a:ext cx="520107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 социальных лифтов: 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мероприятия, направленные на развитие </a:t>
            </a:r>
            <a:r>
              <a:rPr lang="ru-RU" sz="1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Soft-Skills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навыков;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содействие в трудоустройстве;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профориентация молодежи. </a:t>
            </a:r>
            <a:endParaRPr lang="en-US" sz="1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Инициативы творческой молодежи: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архитектура, дизайн, </a:t>
            </a:r>
            <a:r>
              <a:rPr lang="ru-RU" sz="1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урбанистика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литература и история;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театр и кино;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музыка и хореография;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художественное творчество</a:t>
            </a:r>
            <a:r>
              <a:rPr lang="ru-RU" sz="1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050" dirty="0"/>
          </a:p>
          <a:p>
            <a:r>
              <a:rPr lang="ru-RU" sz="1400" b="1" dirty="0" smtClean="0"/>
              <a:t>Патриотическое </a:t>
            </a:r>
            <a:r>
              <a:rPr lang="ru-RU" sz="1400" b="1" dirty="0"/>
              <a:t>воспитание: </a:t>
            </a:r>
          </a:p>
          <a:p>
            <a:r>
              <a:rPr lang="ru-RU" sz="1400" dirty="0"/>
              <a:t>– гражданско-патриотическое воспитание молодежи; </a:t>
            </a:r>
          </a:p>
          <a:p>
            <a:r>
              <a:rPr lang="ru-RU" sz="1400" dirty="0"/>
              <a:t>– сохранение традиционной культуры и ремесел народов страны; </a:t>
            </a:r>
            <a:endParaRPr lang="en-US" sz="1400" dirty="0" smtClean="0"/>
          </a:p>
          <a:p>
            <a:r>
              <a:rPr lang="ru-RU" sz="1400" dirty="0" smtClean="0"/>
              <a:t>– </a:t>
            </a:r>
            <a:r>
              <a:rPr lang="ru-RU" sz="1400" dirty="0"/>
              <a:t>сохранение исторической памяти; </a:t>
            </a:r>
            <a:endParaRPr lang="en-US" sz="1400" dirty="0" smtClean="0"/>
          </a:p>
          <a:p>
            <a:r>
              <a:rPr lang="ru-RU" sz="1400" dirty="0" smtClean="0"/>
              <a:t>– </a:t>
            </a:r>
            <a:r>
              <a:rPr lang="ru-RU" sz="1400" dirty="0"/>
              <a:t>поисковые движения. 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270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1258" y="397444"/>
            <a:ext cx="404948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Спорт, ЗОЖ, туризм: 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продвижение здорового образа жизни в молодежной среде;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развитие физической культуры и спорта;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развитие внутреннего молодежного туризма и краеведения.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US" sz="1400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Профилактика </a:t>
            </a:r>
            <a:r>
              <a:rPr lang="ru-RU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негативных проявлений в молодежной среде и межнациональное взаимодействие: 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содействие укреплению межконфессионального и межнационального согласия в молодежной среде;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поддержка молодежи, находящейся в трудной жизненной ситуации;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противодействие курению, алкоголизму, наркомании в молодежной среде;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профилактика и противодействие экстремизму. </a:t>
            </a:r>
            <a:endParaRPr lang="en-US" sz="1400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61997" y="423628"/>
            <a:ext cx="432449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Укрепление </a:t>
            </a:r>
            <a:r>
              <a:rPr lang="ru-RU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семейных ценностей: 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семейные ценности среди молодежи;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поддержка и развитие семейных мероприятий;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развитие клубного семейного движения.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US" sz="1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Молодежные </a:t>
            </a:r>
            <a:r>
              <a:rPr lang="ru-RU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медиа: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создание и проведение </a:t>
            </a:r>
            <a:r>
              <a:rPr lang="ru-RU" sz="1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Медиашкол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 том числе для начинающих </a:t>
            </a:r>
            <a:r>
              <a:rPr lang="ru-RU" sz="1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блогеров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видеоблогеров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создание и развитие молодежных СМИ;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развитие молодежных новостных и образовательных блогов; </a:t>
            </a:r>
            <a:endParaRPr lang="en-US" sz="1400" dirty="0" smtClean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проведение мероприятий для специалистов сферы медиа;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создание теле/радиопередач и каналов.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ВНИМАНИЕ! Один участник вправе представить не более одной заявки на участие в Конкурсе.</a:t>
            </a:r>
            <a:endParaRPr lang="ru-RU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93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103D320-D232-4F44-A777-058770E81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862" y="18217"/>
            <a:ext cx="8229600" cy="1431159"/>
          </a:xfrm>
        </p:spPr>
        <p:txBody>
          <a:bodyPr>
            <a:normAutofit/>
          </a:bodyPr>
          <a:lstStyle/>
          <a:p>
            <a:r>
              <a:rPr lang="ru-RU" sz="3200" b="1" dirty="0"/>
              <a:t>Как правильно </a:t>
            </a:r>
            <a:r>
              <a:rPr lang="ru-RU" sz="3200" b="1" dirty="0" smtClean="0"/>
              <a:t>оформить </a:t>
            </a:r>
            <a:r>
              <a:rPr lang="ru-RU" sz="3200" b="1" dirty="0" err="1" smtClean="0"/>
              <a:t>грантовую</a:t>
            </a:r>
            <a:r>
              <a:rPr lang="ru-RU" sz="3200" b="1" dirty="0" smtClean="0"/>
              <a:t> </a:t>
            </a:r>
            <a:r>
              <a:rPr lang="ru-RU" sz="3200" b="1" dirty="0"/>
              <a:t>заявку </a:t>
            </a:r>
          </a:p>
        </p:txBody>
      </p:sp>
      <p:pic>
        <p:nvPicPr>
          <p:cNvPr id="7" name="Рисунок 6" descr="Изображение выглядит как игрушка&#10;&#10;Автоматически созданное описание">
            <a:extLst>
              <a:ext uri="{FF2B5EF4-FFF2-40B4-BE49-F238E27FC236}">
                <a16:creationId xmlns:a16="http://schemas.microsoft.com/office/drawing/2014/main" xmlns="" id="{400F5990-062D-064C-85E6-6E706DF316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000250" y="1311965"/>
            <a:ext cx="5664864" cy="38133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03BAA39-67AD-3742-B7CC-0ED435635884}"/>
              </a:ext>
            </a:extLst>
          </p:cNvPr>
          <p:cNvSpPr txBox="1"/>
          <p:nvPr/>
        </p:nvSpPr>
        <p:spPr>
          <a:xfrm>
            <a:off x="1478886" y="5143500"/>
            <a:ext cx="618622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>
                <a:hlinkClick r:id="rId3" tooltip="http://pngimg.com/download/41796"/>
              </a:rPr>
              <a:t>Это изображение</a:t>
            </a:r>
            <a:r>
              <a:rPr lang="ru-RU" sz="900"/>
              <a:t>, автор: Неизвестный автор, лицензия: </a:t>
            </a:r>
            <a:r>
              <a:rPr lang="ru-RU" sz="900">
                <a:hlinkClick r:id="rId4" tooltip="https://creativecommons.org/licenses/by-nc/3.0/"/>
              </a:rPr>
              <a:t>CC BY-NC</a:t>
            </a:r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44263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8762" y="3900967"/>
            <a:ext cx="9039403" cy="60529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cap="none" spc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_Название проекта_</a:t>
            </a:r>
            <a:endParaRPr lang="ru-RU" sz="4800" b="1" cap="none" spc="0" dirty="0">
              <a:ln w="180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115" y="497304"/>
            <a:ext cx="3154279" cy="315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872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76" y="636355"/>
            <a:ext cx="1417963" cy="14179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13696" y="576111"/>
            <a:ext cx="5990514" cy="66582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Оргкомитет проекта</a:t>
            </a:r>
            <a:endParaRPr lang="ru-RU" sz="4800" b="1" cap="none" spc="0" dirty="0">
              <a:ln w="180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59314" y="1133186"/>
            <a:ext cx="4969758" cy="17266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>
                <a:solidFill>
                  <a:srgbClr val="262626"/>
                </a:solidFill>
              </a:rPr>
              <a:t>Ф.И.О. руководителя организации</a:t>
            </a:r>
            <a:r>
              <a:rPr lang="en-US" sz="2400" i="1" dirty="0">
                <a:solidFill>
                  <a:srgbClr val="262626"/>
                </a:solidFill>
              </a:rPr>
              <a:t>;</a:t>
            </a:r>
            <a:endParaRPr lang="ru-RU" sz="2400" i="1" dirty="0">
              <a:solidFill>
                <a:srgbClr val="262626"/>
              </a:solidFill>
            </a:endParaRPr>
          </a:p>
          <a:p>
            <a:r>
              <a:rPr lang="ru-RU" sz="2400" i="1" dirty="0"/>
              <a:t>Адрес сайта проекта</a:t>
            </a:r>
            <a:r>
              <a:rPr lang="en-US" sz="2400" dirty="0"/>
              <a:t>;</a:t>
            </a:r>
            <a:endParaRPr lang="ru-RU" sz="2400" i="1" dirty="0">
              <a:solidFill>
                <a:srgbClr val="262626"/>
              </a:solidFill>
            </a:endParaRPr>
          </a:p>
          <a:p>
            <a:r>
              <a:rPr lang="ru-RU" sz="2400" i="1" dirty="0"/>
              <a:t>Адреса социальных сетей проекта</a:t>
            </a:r>
            <a:r>
              <a:rPr lang="en-US" sz="2400" i="1" dirty="0"/>
              <a:t>;</a:t>
            </a:r>
          </a:p>
          <a:p>
            <a:r>
              <a:rPr lang="mr-IN" sz="2400" i="1" dirty="0"/>
              <a:t>…</a:t>
            </a:r>
            <a:endParaRPr lang="en-US" sz="2400" dirty="0"/>
          </a:p>
        </p:txBody>
      </p:sp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3" y="2847998"/>
            <a:ext cx="1210453" cy="1210453"/>
          </a:xfrm>
          <a:prstGeom prst="rect">
            <a:avLst/>
          </a:prstGeom>
        </p:spPr>
      </p:pic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653" y="2845813"/>
            <a:ext cx="1159329" cy="1159329"/>
          </a:xfrm>
          <a:prstGeom prst="rect">
            <a:avLst/>
          </a:prstGeom>
        </p:spPr>
      </p:pic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016" y="3452142"/>
            <a:ext cx="1280327" cy="1280327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474570" y="2748880"/>
            <a:ext cx="5990514" cy="60529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4800" b="1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4800" b="1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Команда проекта</a:t>
            </a:r>
            <a:endParaRPr lang="ru-RU" sz="4800" b="1" cap="none" spc="0" dirty="0">
              <a:ln w="180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112770" y="3425477"/>
            <a:ext cx="423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>
                <a:solidFill>
                  <a:srgbClr val="262626"/>
                </a:solidFill>
              </a:rPr>
              <a:t>Ф.И.О.</a:t>
            </a:r>
          </a:p>
          <a:p>
            <a:r>
              <a:rPr lang="ru-RU" sz="2400" i="1" dirty="0"/>
              <a:t>Роль и функционал в </a:t>
            </a:r>
            <a:r>
              <a:rPr lang="ru-RU" sz="2400" i="1" dirty="0" smtClean="0"/>
              <a:t>проекте;</a:t>
            </a:r>
            <a:endParaRPr lang="ru-RU" sz="2400" i="1" dirty="0"/>
          </a:p>
          <a:p>
            <a:r>
              <a:rPr lang="ru-RU" sz="2400" i="1" dirty="0" smtClean="0"/>
              <a:t>Компетенции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08291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67" t="44480" r="38361" b="16905"/>
          <a:stretch/>
        </p:blipFill>
        <p:spPr bwMode="auto">
          <a:xfrm>
            <a:off x="481455" y="871106"/>
            <a:ext cx="1628208" cy="1386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Вертикальный текст 4"/>
          <p:cNvSpPr>
            <a:spLocks noGrp="1"/>
          </p:cNvSpPr>
          <p:nvPr>
            <p:ph idx="1"/>
          </p:nvPr>
        </p:nvSpPr>
        <p:spPr>
          <a:xfrm>
            <a:off x="2109663" y="995524"/>
            <a:ext cx="6879958" cy="1670213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ts val="2300"/>
              </a:lnSpc>
              <a:buFont typeface="Arial" charset="0"/>
              <a:buNone/>
            </a:pPr>
            <a:r>
              <a:rPr lang="ru-RU" sz="2400" i="1" dirty="0">
                <a:solidFill>
                  <a:srgbClr val="262626"/>
                </a:solidFill>
              </a:rPr>
              <a:t>Ограниченный по времени и пространству </a:t>
            </a:r>
            <a:r>
              <a:rPr lang="ru-RU" sz="2400" b="1" i="1" dirty="0">
                <a:solidFill>
                  <a:srgbClr val="262626"/>
                </a:solidFill>
              </a:rPr>
              <a:t>КОМПЛЕКС МЕРОПРИЯТИЙ</a:t>
            </a:r>
            <a:r>
              <a:rPr lang="ru-RU" sz="2400" i="1" dirty="0">
                <a:solidFill>
                  <a:srgbClr val="262626"/>
                </a:solidFill>
              </a:rPr>
              <a:t>, направленный на продуктивное решение конкретной актуальной проблемы. </a:t>
            </a:r>
          </a:p>
          <a:p>
            <a:pPr marL="0" indent="0" eaLnBrk="1" hangingPunct="1">
              <a:buFont typeface="Arial" charset="0"/>
              <a:buNone/>
            </a:pPr>
            <a:endParaRPr lang="ru-RU" sz="2400" b="1" i="1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40890" y="243368"/>
            <a:ext cx="5990514" cy="65986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cap="none" spc="0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Проект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42" t="25959" r="57508" b="61614"/>
          <a:stretch/>
        </p:blipFill>
        <p:spPr bwMode="auto">
          <a:xfrm>
            <a:off x="1140031" y="2454168"/>
            <a:ext cx="1306286" cy="1393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1" t="27015" r="78909" b="61334"/>
          <a:stretch/>
        </p:blipFill>
        <p:spPr bwMode="auto">
          <a:xfrm>
            <a:off x="2303813" y="2564656"/>
            <a:ext cx="777787" cy="1009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55" t="26588" r="46886" b="59871"/>
          <a:stretch/>
        </p:blipFill>
        <p:spPr bwMode="auto">
          <a:xfrm>
            <a:off x="3995999" y="2432683"/>
            <a:ext cx="1480297" cy="1552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888579" y="3677016"/>
            <a:ext cx="32645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Актуальность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 и Уникальность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6167" y="3742727"/>
            <a:ext cx="2694549" cy="878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Ограниченность</a:t>
            </a:r>
          </a:p>
          <a:p>
            <a:pPr algn="ctr">
              <a:lnSpc>
                <a:spcPts val="2000"/>
              </a:lnSpc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 по времени и пространству 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46" t="43048" r="40791" b="20720"/>
          <a:stretch/>
        </p:blipFill>
        <p:spPr bwMode="auto">
          <a:xfrm>
            <a:off x="6584763" y="2713937"/>
            <a:ext cx="1043362" cy="104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5476296" y="3805900"/>
            <a:ext cx="3264564" cy="878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Направленность </a:t>
            </a:r>
          </a:p>
          <a:p>
            <a:pPr algn="ctr">
              <a:lnSpc>
                <a:spcPts val="2000"/>
              </a:lnSpc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на решение конкретной проблемы</a:t>
            </a: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65" t="47831" r="38865" b="15537"/>
          <a:stretch/>
        </p:blipFill>
        <p:spPr bwMode="auto">
          <a:xfrm>
            <a:off x="4027794" y="2665736"/>
            <a:ext cx="1232865" cy="114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010788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spcBef>
                <a:spcPct val="0"/>
              </a:spcBef>
              <a:spcAft>
                <a:spcPts val="600"/>
              </a:spcAft>
            </a:pPr>
            <a:r>
              <a:rPr lang="ru-RU" sz="4400" b="1" kern="1200" cap="none" spc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rPr>
              <a:t>География проекта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200151"/>
            <a:ext cx="3394472" cy="3394472"/>
          </a:xfrm>
          <a:prstGeom prst="rect">
            <a:avLst/>
          </a:prstGeom>
          <a:noFill/>
        </p:spPr>
      </p:pic>
      <p:sp>
        <p:nvSpPr>
          <p:cNvPr id="7" name="Вертикальный текст 4"/>
          <p:cNvSpPr>
            <a:spLocks noGrp="1"/>
          </p:cNvSpPr>
          <p:nvPr>
            <p:ph sz="half" idx="2"/>
          </p:nvPr>
        </p:nvSpPr>
        <p:spPr>
          <a:xfrm>
            <a:off x="4102217" y="1200151"/>
            <a:ext cx="4584583" cy="3394472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indent="0">
              <a:lnSpc>
                <a:spcPct val="90000"/>
              </a:lnSpc>
              <a:buFont typeface="Arial"/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90000"/>
              </a:lnSpc>
              <a:buFont typeface="Arial"/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субъекты Российской Федерации, на территории которых планируется реализация проекта. Это может быть вся страна, один или несколько федеральных округов, регионов или муниципалитетов.</a:t>
            </a:r>
          </a:p>
          <a:p>
            <a:pPr marL="0" indent="0">
              <a:lnSpc>
                <a:spcPct val="90000"/>
              </a:lnSpc>
              <a:buFont typeface="Arial"/>
              <a:buNone/>
            </a:pP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2094433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432" y="1337573"/>
            <a:ext cx="2704112" cy="270411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08336" y="389808"/>
            <a:ext cx="5990514" cy="60529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Сроки реализации</a:t>
            </a:r>
            <a:endParaRPr lang="ru-RU" sz="4800" b="1" cap="none" spc="0" dirty="0">
              <a:ln w="180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Вертикальный текст 4"/>
          <p:cNvSpPr>
            <a:spLocks noGrp="1"/>
          </p:cNvSpPr>
          <p:nvPr>
            <p:ph idx="1"/>
          </p:nvPr>
        </p:nvSpPr>
        <p:spPr>
          <a:xfrm>
            <a:off x="4569770" y="2510760"/>
            <a:ext cx="4737038" cy="910869"/>
          </a:xfrm>
        </p:spPr>
        <p:txBody>
          <a:bodyPr>
            <a:noAutofit/>
          </a:bodyPr>
          <a:lstStyle/>
          <a:p>
            <a:pPr marL="0" indent="0">
              <a:lnSpc>
                <a:spcPts val="2300"/>
              </a:lnSpc>
              <a:buNone/>
            </a:pPr>
            <a:r>
              <a:rPr lang="ru-RU" sz="2400" i="1" dirty="0">
                <a:solidFill>
                  <a:srgbClr val="262626"/>
                </a:solidFill>
              </a:rPr>
              <a:t>Даты начала и завершения реализации проекта.</a:t>
            </a:r>
          </a:p>
          <a:p>
            <a:pPr marL="0" indent="0" eaLnBrk="1" hangingPunct="1">
              <a:buFont typeface="Arial" charset="0"/>
              <a:buNone/>
            </a:pPr>
            <a:endParaRPr lang="ru-RU" sz="2400" i="1" dirty="0">
              <a:solidFill>
                <a:srgbClr val="262626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6298" y="2104854"/>
            <a:ext cx="2630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_ . _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69770" y="1200239"/>
            <a:ext cx="26309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_ . _ .</a:t>
            </a:r>
          </a:p>
        </p:txBody>
      </p:sp>
    </p:spTree>
    <p:extLst>
      <p:ext uri="{BB962C8B-B14F-4D97-AF65-F5344CB8AC3E}">
        <p14:creationId xmlns:p14="http://schemas.microsoft.com/office/powerpoint/2010/main" val="1923849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71" t="42972" r="39010" b="14057"/>
          <a:stretch/>
        </p:blipFill>
        <p:spPr bwMode="auto">
          <a:xfrm>
            <a:off x="6544834" y="2897523"/>
            <a:ext cx="2029965" cy="2076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5" name="Содержимое 2"/>
          <p:cNvSpPr>
            <a:spLocks noGrp="1"/>
          </p:cNvSpPr>
          <p:nvPr>
            <p:ph idx="1"/>
          </p:nvPr>
        </p:nvSpPr>
        <p:spPr>
          <a:xfrm>
            <a:off x="2650436" y="166285"/>
            <a:ext cx="6202016" cy="2976391"/>
          </a:xfrm>
        </p:spPr>
        <p:txBody>
          <a:bodyPr>
            <a:normAutofit/>
          </a:bodyPr>
          <a:lstStyle/>
          <a:p>
            <a:pPr algn="ctr" eaLnBrk="1" hangingPunct="1">
              <a:buFont typeface="Arial" charset="0"/>
              <a:buNone/>
            </a:pPr>
            <a:endParaRPr kumimoji="0" lang="ru-RU" b="1" dirty="0">
              <a:latin typeface="Arial" charset="0"/>
            </a:endParaRPr>
          </a:p>
          <a:p>
            <a:pPr algn="just" eaLnBrk="1" hangingPunct="1">
              <a:buFont typeface="Arial" charset="0"/>
              <a:buNone/>
            </a:pPr>
            <a:endParaRPr kumimoji="0" lang="ru-RU" dirty="0">
              <a:latin typeface="Arial" charset="0"/>
            </a:endParaRPr>
          </a:p>
          <a:p>
            <a:pPr eaLnBrk="1" hangingPunct="1">
              <a:lnSpc>
                <a:spcPts val="2500"/>
              </a:lnSpc>
            </a:pPr>
            <a:r>
              <a:rPr lang="ru-RU" sz="2600" dirty="0">
                <a:solidFill>
                  <a:srgbClr val="262626"/>
                </a:solidFill>
              </a:rPr>
              <a:t>Проблема </a:t>
            </a:r>
            <a:r>
              <a:rPr lang="ru-RU" sz="2600" dirty="0" smtClean="0">
                <a:solidFill>
                  <a:srgbClr val="262626"/>
                </a:solidFill>
              </a:rPr>
              <a:t>– имеющиеся противоречия</a:t>
            </a:r>
            <a:r>
              <a:rPr lang="ru-RU" sz="2600" dirty="0">
                <a:solidFill>
                  <a:srgbClr val="262626"/>
                </a:solidFill>
              </a:rPr>
              <a:t>, трудности, неудовлетворённые потребности;</a:t>
            </a:r>
          </a:p>
          <a:p>
            <a:pPr eaLnBrk="1" hangingPunct="1">
              <a:lnSpc>
                <a:spcPts val="2500"/>
              </a:lnSpc>
            </a:pPr>
            <a:r>
              <a:rPr lang="ru-RU" sz="2600" dirty="0">
                <a:solidFill>
                  <a:srgbClr val="262626"/>
                </a:solidFill>
              </a:rPr>
              <a:t>В актуальности определить кому нужен проект и нужен ли он</a:t>
            </a:r>
            <a:r>
              <a:rPr lang="ru-RU" sz="2600" i="1" dirty="0">
                <a:solidFill>
                  <a:srgbClr val="262626"/>
                </a:solidFill>
              </a:rPr>
              <a:t>.</a:t>
            </a:r>
          </a:p>
          <a:p>
            <a:pPr algn="just" eaLnBrk="1" hangingPunct="1">
              <a:lnSpc>
                <a:spcPts val="2500"/>
              </a:lnSpc>
              <a:buFont typeface="Arial" charset="0"/>
              <a:buNone/>
            </a:pPr>
            <a:endParaRPr kumimoji="0" lang="ru-RU" dirty="0">
              <a:latin typeface="Arial" charset="0"/>
            </a:endParaRPr>
          </a:p>
          <a:p>
            <a:pPr algn="just" eaLnBrk="1" hangingPunct="1">
              <a:buFont typeface="Arial" charset="0"/>
              <a:buNone/>
            </a:pPr>
            <a:endParaRPr kumimoji="0" lang="ru-RU" dirty="0"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7507" y="163353"/>
            <a:ext cx="7322310" cy="115587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4000"/>
              </a:lnSpc>
            </a:pPr>
            <a:r>
              <a:rPr lang="ru-RU" sz="4800" b="1" cap="none" spc="0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Суть проблемы и ее актуальность</a:t>
            </a:r>
            <a:r>
              <a:rPr lang="en-US" sz="4800" b="1" cap="none" spc="0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</a:t>
            </a:r>
            <a:endParaRPr lang="ru-RU" sz="4800" b="1" cap="none" spc="0" dirty="0">
              <a:ln w="180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rgbClr val="26262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02590" y="3527356"/>
            <a:ext cx="5629202" cy="1061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500"/>
              </a:lnSpc>
            </a:pPr>
            <a:r>
              <a:rPr lang="ru-RU" sz="2600" b="1" i="1" dirty="0">
                <a:solidFill>
                  <a:srgbClr val="262626"/>
                </a:solidFill>
              </a:rPr>
              <a:t>Указать:</a:t>
            </a:r>
          </a:p>
          <a:p>
            <a:pPr algn="r">
              <a:lnSpc>
                <a:spcPts val="2500"/>
              </a:lnSpc>
            </a:pPr>
            <a:r>
              <a:rPr lang="ru-RU" sz="2600" i="1" dirty="0">
                <a:solidFill>
                  <a:srgbClr val="262626"/>
                </a:solidFill>
              </a:rPr>
              <a:t>Результаты предварительного мониторинга по проблеме</a:t>
            </a:r>
            <a:r>
              <a:rPr lang="ru-RU" sz="2600" i="1" dirty="0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11" t="45744" r="39783" b="15938"/>
          <a:stretch/>
        </p:blipFill>
        <p:spPr bwMode="auto">
          <a:xfrm>
            <a:off x="653143" y="1249524"/>
            <a:ext cx="2228794" cy="2162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1498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spcBef>
                <a:spcPct val="0"/>
              </a:spcBef>
              <a:spcAft>
                <a:spcPts val="600"/>
              </a:spcAft>
            </a:pPr>
            <a:r>
              <a:rPr lang="ru-RU" sz="4400" b="1" kern="1200" cap="none" spc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rPr>
              <a:t>Целевая аудитория </a:t>
            </a:r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200151"/>
            <a:ext cx="3394472" cy="339447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Arial"/>
              <a:buNone/>
            </a:pPr>
            <a:endParaRPr lang="ru-RU" sz="2400" i="1" dirty="0" smtClean="0"/>
          </a:p>
          <a:p>
            <a:pPr>
              <a:buFont typeface="Arial"/>
              <a:buNone/>
            </a:pPr>
            <a:endParaRPr lang="ru-RU" sz="2400" i="1" dirty="0"/>
          </a:p>
          <a:p>
            <a:pPr>
              <a:buFont typeface="Arial"/>
              <a:buNone/>
            </a:pPr>
            <a:r>
              <a:rPr lang="ru-RU" sz="2400" b="1" i="1" dirty="0" smtClean="0"/>
              <a:t>Кому </a:t>
            </a:r>
            <a:r>
              <a:rPr lang="ru-RU" sz="2400" b="1" i="1" dirty="0"/>
              <a:t>нужен проект?</a:t>
            </a:r>
          </a:p>
          <a:p>
            <a:pPr>
              <a:buFont typeface="Arial"/>
              <a:buNone/>
            </a:pPr>
            <a:r>
              <a:rPr lang="ru-RU" sz="2400" i="1" dirty="0">
                <a:solidFill>
                  <a:srgbClr val="FF0000"/>
                </a:solidFill>
              </a:rPr>
              <a:t>На кого нацелен проект?</a:t>
            </a:r>
          </a:p>
          <a:p>
            <a:pPr>
              <a:buFont typeface="Arial"/>
              <a:buNone/>
            </a:pPr>
            <a:r>
              <a:rPr lang="ru-RU" sz="2400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Кто будет потребителем?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1520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5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ru-RU" b="1" kern="120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rPr>
              <a:t>Цель проекта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46" t="43048" r="40791" b="20720"/>
          <a:stretch/>
        </p:blipFill>
        <p:spPr bwMode="auto">
          <a:xfrm>
            <a:off x="780720" y="1200151"/>
            <a:ext cx="339156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Font typeface="Arial"/>
              <a:buNone/>
            </a:pPr>
            <a:r>
              <a:rPr lang="ru-RU" sz="4000" dirty="0"/>
              <a:t>Конечный результат, который вы хотите получить.</a:t>
            </a:r>
          </a:p>
        </p:txBody>
      </p:sp>
    </p:spTree>
    <p:extLst>
      <p:ext uri="{BB962C8B-B14F-4D97-AF65-F5344CB8AC3E}">
        <p14:creationId xmlns:p14="http://schemas.microsoft.com/office/powerpoint/2010/main" val="848587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lisamicheles.com.au/wp-content/uploads/2016/01/smart-goals-ed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34" y="860770"/>
            <a:ext cx="7823106" cy="336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08751" y="4030458"/>
            <a:ext cx="11270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1600" b="1" dirty="0">
                <a:solidFill>
                  <a:srgbClr val="262626"/>
                </a:solidFill>
              </a:rPr>
              <a:t>Конкретна</a:t>
            </a:r>
            <a:endParaRPr lang="ru-RU" sz="2000" b="1" dirty="0">
              <a:solidFill>
                <a:srgbClr val="262626"/>
              </a:solidFill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11587" y="86026"/>
            <a:ext cx="8229600" cy="64291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Цель проекта</a:t>
            </a:r>
            <a:endParaRPr lang="ru-RU" sz="4800" b="1" cap="none" spc="0" dirty="0">
              <a:ln w="180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rgbClr val="26262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02146" y="4379229"/>
            <a:ext cx="11256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1600" b="1" dirty="0">
                <a:solidFill>
                  <a:srgbClr val="262626"/>
                </a:solidFill>
              </a:rPr>
              <a:t>Измерима</a:t>
            </a:r>
            <a:endParaRPr lang="ru-RU" sz="2000" b="1" dirty="0">
              <a:solidFill>
                <a:srgbClr val="262626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14487" y="4030456"/>
            <a:ext cx="12237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1600" b="1" dirty="0">
                <a:solidFill>
                  <a:srgbClr val="262626"/>
                </a:solidFill>
              </a:rPr>
              <a:t>Достижима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527501" y="4397839"/>
            <a:ext cx="12638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262626"/>
                </a:solidFill>
              </a:rPr>
              <a:t>Соответствует</a:t>
            </a:r>
          </a:p>
          <a:p>
            <a:pPr algn="just"/>
            <a:r>
              <a:rPr lang="ru-RU" sz="1400" b="1" dirty="0" smtClean="0">
                <a:solidFill>
                  <a:srgbClr val="262626"/>
                </a:solidFill>
              </a:rPr>
              <a:t> </a:t>
            </a:r>
            <a:r>
              <a:rPr lang="ru-RU" sz="1400" b="1" dirty="0">
                <a:solidFill>
                  <a:srgbClr val="262626"/>
                </a:solidFill>
              </a:rPr>
              <a:t>ожиданиям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495802" y="4082368"/>
            <a:ext cx="2393400" cy="604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</a:pPr>
            <a:r>
              <a:rPr lang="ru-RU" sz="1200" b="1" dirty="0">
                <a:solidFill>
                  <a:srgbClr val="262626"/>
                </a:solidFill>
              </a:rPr>
              <a:t>Имеет </a:t>
            </a:r>
            <a:endParaRPr lang="ru-RU" sz="1200" b="1" dirty="0" smtClean="0">
              <a:solidFill>
                <a:srgbClr val="262626"/>
              </a:solidFill>
            </a:endParaRPr>
          </a:p>
          <a:p>
            <a:pPr algn="ctr">
              <a:lnSpc>
                <a:spcPts val="2100"/>
              </a:lnSpc>
            </a:pPr>
            <a:r>
              <a:rPr lang="ru-RU" sz="1200" b="1" dirty="0" smtClean="0">
                <a:solidFill>
                  <a:srgbClr val="262626"/>
                </a:solidFill>
              </a:rPr>
              <a:t>временные </a:t>
            </a:r>
            <a:r>
              <a:rPr lang="ru-RU" sz="1200" b="1" dirty="0">
                <a:solidFill>
                  <a:srgbClr val="262626"/>
                </a:solidFill>
              </a:rPr>
              <a:t>рамки</a:t>
            </a:r>
            <a:endParaRPr lang="ru-RU" sz="1200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5955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ъект 2"/>
          <p:cNvSpPr>
            <a:spLocks noGrp="1"/>
          </p:cNvSpPr>
          <p:nvPr>
            <p:ph idx="1"/>
          </p:nvPr>
        </p:nvSpPr>
        <p:spPr>
          <a:xfrm>
            <a:off x="390311" y="1248334"/>
            <a:ext cx="6911440" cy="3863578"/>
          </a:xfrm>
        </p:spPr>
        <p:txBody>
          <a:bodyPr>
            <a:normAutofit/>
          </a:bodyPr>
          <a:lstStyle/>
          <a:p>
            <a:pPr eaLnBrk="1" hangingPunct="1">
              <a:lnSpc>
                <a:spcPts val="2300"/>
              </a:lnSpc>
              <a:buFont typeface="Arial" charset="0"/>
              <a:buNone/>
            </a:pPr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Создать</a:t>
            </a:r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/</a:t>
            </a:r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eaLnBrk="1" hangingPunct="1">
              <a:lnSpc>
                <a:spcPts val="2300"/>
              </a:lnSpc>
              <a:buFont typeface="Arial" charset="0"/>
              <a:buNone/>
            </a:pPr>
            <a:r>
              <a:rPr lang="ru-RU" sz="2800" dirty="0">
                <a:solidFill>
                  <a:srgbClr val="FF0000"/>
                </a:solidFill>
              </a:rPr>
              <a:t>Разработать</a:t>
            </a:r>
            <a:r>
              <a:rPr lang="en-US" sz="2800" dirty="0">
                <a:solidFill>
                  <a:srgbClr val="FF0000"/>
                </a:solidFill>
              </a:rPr>
              <a:t>/</a:t>
            </a:r>
            <a:endParaRPr lang="ru-RU" sz="2800" dirty="0">
              <a:solidFill>
                <a:srgbClr val="FF0000"/>
              </a:solidFill>
            </a:endParaRPr>
          </a:p>
          <a:p>
            <a:pPr eaLnBrk="1" hangingPunct="1">
              <a:lnSpc>
                <a:spcPts val="2300"/>
              </a:lnSpc>
              <a:buFont typeface="Arial" charset="0"/>
              <a:buNone/>
            </a:pPr>
            <a:r>
              <a:rPr lang="ru-RU" sz="2800" dirty="0">
                <a:solidFill>
                  <a:srgbClr val="FFC000"/>
                </a:solidFill>
              </a:rPr>
              <a:t>Сформировать….</a:t>
            </a:r>
          </a:p>
          <a:p>
            <a:pPr eaLnBrk="1" hangingPunct="1">
              <a:lnSpc>
                <a:spcPts val="2300"/>
              </a:lnSpc>
              <a:buFont typeface="Arial" charset="0"/>
              <a:buNone/>
            </a:pPr>
            <a:r>
              <a:rPr lang="ru-RU" sz="2800" dirty="0">
                <a:solidFill>
                  <a:srgbClr val="262626"/>
                </a:solidFill>
              </a:rPr>
              <a:t>и т.п. ... в течение … для … </a:t>
            </a:r>
            <a:endParaRPr lang="en-US" sz="2800" dirty="0">
              <a:solidFill>
                <a:srgbClr val="262626"/>
              </a:solidFill>
            </a:endParaRPr>
          </a:p>
          <a:p>
            <a:pPr eaLnBrk="1" hangingPunct="1">
              <a:lnSpc>
                <a:spcPts val="2300"/>
              </a:lnSpc>
              <a:buFont typeface="Arial" charset="0"/>
              <a:buNone/>
            </a:pPr>
            <a:r>
              <a:rPr lang="en-US" sz="2800" dirty="0">
                <a:solidFill>
                  <a:srgbClr val="262626"/>
                </a:solidFill>
              </a:rPr>
              <a:t>(</a:t>
            </a:r>
            <a:r>
              <a:rPr lang="ru-RU" sz="2800" dirty="0">
                <a:solidFill>
                  <a:srgbClr val="262626"/>
                </a:solidFill>
              </a:rPr>
              <a:t>указать количество)</a:t>
            </a:r>
          </a:p>
          <a:p>
            <a:pPr eaLnBrk="1" hangingPunct="1">
              <a:lnSpc>
                <a:spcPts val="2300"/>
              </a:lnSpc>
              <a:buFont typeface="Arial" charset="0"/>
              <a:buNone/>
            </a:pPr>
            <a:r>
              <a:rPr lang="ru-RU" sz="2800" dirty="0">
                <a:solidFill>
                  <a:srgbClr val="00B050"/>
                </a:solidFill>
              </a:rPr>
              <a:t>Снизить</a:t>
            </a:r>
            <a:r>
              <a:rPr lang="en-US" sz="2800" dirty="0">
                <a:solidFill>
                  <a:srgbClr val="00B050"/>
                </a:solidFill>
              </a:rPr>
              <a:t>/</a:t>
            </a:r>
            <a:r>
              <a:rPr lang="ru-RU" sz="2800" dirty="0">
                <a:solidFill>
                  <a:srgbClr val="00B050"/>
                </a:solidFill>
              </a:rPr>
              <a:t>Повысить уровень … на …% … в течение …</a:t>
            </a:r>
            <a:endParaRPr kumimoji="0" lang="ru-RU" sz="2600" dirty="0">
              <a:solidFill>
                <a:srgbClr val="00B050"/>
              </a:solidFill>
              <a:latin typeface="Arial" charset="0"/>
            </a:endParaRPr>
          </a:p>
          <a:p>
            <a:pPr marL="0" indent="0">
              <a:buNone/>
            </a:pPr>
            <a:endParaRPr lang="ru-RU" dirty="0">
              <a:solidFill>
                <a:srgbClr val="262626"/>
              </a:solidFill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37577" y="240867"/>
            <a:ext cx="7168638" cy="60529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Цель проекта может быть</a:t>
            </a:r>
            <a:endParaRPr lang="ru-RU" sz="4800" b="1" cap="none" spc="0" dirty="0">
              <a:ln w="180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rgbClr val="26262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Изображение 7" descr="3516 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798" y="1516279"/>
            <a:ext cx="1327360" cy="2852585"/>
          </a:xfrm>
          <a:prstGeom prst="rect">
            <a:avLst/>
          </a:prstGeom>
        </p:spPr>
      </p:pic>
      <p:sp>
        <p:nvSpPr>
          <p:cNvPr id="7" name="Содержимое 2"/>
          <p:cNvSpPr txBox="1">
            <a:spLocks/>
          </p:cNvSpPr>
          <p:nvPr/>
        </p:nvSpPr>
        <p:spPr>
          <a:xfrm flipH="1">
            <a:off x="4488777" y="1277309"/>
            <a:ext cx="2661218" cy="1460665"/>
          </a:xfrm>
          <a:prstGeom prst="cloudCallout">
            <a:avLst>
              <a:gd name="adj1" fmla="val -68621"/>
              <a:gd name="adj2" fmla="val -15412"/>
            </a:avLst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endParaRPr lang="ru-RU" b="1">
              <a:solidFill>
                <a:schemeClr val="tx1">
                  <a:lumMod val="85000"/>
                  <a:lumOff val="15000"/>
                </a:schemeClr>
              </a:solidFill>
              <a:cs typeface="Open sans "/>
            </a:endParaRPr>
          </a:p>
          <a:p>
            <a:pPr marL="0" indent="0" algn="ctr">
              <a:buFont typeface="Arial"/>
              <a:buNone/>
            </a:pPr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cs typeface="Open sans 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 flipH="1">
            <a:off x="4610342" y="1413164"/>
            <a:ext cx="2360474" cy="1199408"/>
          </a:xfrm>
          <a:prstGeom prst="cloudCallout">
            <a:avLst>
              <a:gd name="adj1" fmla="val -81408"/>
              <a:gd name="adj2" fmla="val -16548"/>
            </a:avLst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endParaRPr lang="ru-RU" b="1">
              <a:solidFill>
                <a:schemeClr val="tx1">
                  <a:lumMod val="85000"/>
                  <a:lumOff val="15000"/>
                </a:schemeClr>
              </a:solidFill>
              <a:cs typeface="Open sans "/>
            </a:endParaRPr>
          </a:p>
          <a:p>
            <a:pPr marL="0" indent="0" algn="ctr">
              <a:buFont typeface="Arial"/>
              <a:buNone/>
            </a:pPr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cs typeface="Open sans 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46" t="43048" r="40791" b="20720"/>
          <a:stretch/>
        </p:blipFill>
        <p:spPr bwMode="auto">
          <a:xfrm>
            <a:off x="5379523" y="1553786"/>
            <a:ext cx="917810" cy="91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11831" y="4024244"/>
            <a:ext cx="3599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Цель одна!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44" t="47570" r="43232" b="17145"/>
          <a:stretch/>
        </p:blipFill>
        <p:spPr bwMode="auto">
          <a:xfrm>
            <a:off x="958196" y="3980295"/>
            <a:ext cx="558763" cy="70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1041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Содержимое 2"/>
          <p:cNvSpPr>
            <a:spLocks noGrp="1"/>
          </p:cNvSpPr>
          <p:nvPr>
            <p:ph idx="1"/>
          </p:nvPr>
        </p:nvSpPr>
        <p:spPr>
          <a:xfrm>
            <a:off x="1252889" y="1340165"/>
            <a:ext cx="9399068" cy="2506091"/>
          </a:xfrm>
        </p:spPr>
        <p:txBody>
          <a:bodyPr>
            <a:normAutofit/>
          </a:bodyPr>
          <a:lstStyle/>
          <a:p>
            <a:pPr eaLnBrk="1" hangingPunct="1">
              <a:lnSpc>
                <a:spcPts val="2560"/>
              </a:lnSpc>
              <a:buFont typeface="Arial" charset="0"/>
              <a:buNone/>
            </a:pPr>
            <a:r>
              <a:rPr lang="ru-RU" sz="2800" i="1" dirty="0">
                <a:solidFill>
                  <a:srgbClr val="262626"/>
                </a:solidFill>
              </a:rPr>
              <a:t>Основные аспекты деятельности,</a:t>
            </a:r>
            <a:endParaRPr lang="en-US" sz="2800" i="1" dirty="0">
              <a:solidFill>
                <a:srgbClr val="262626"/>
              </a:solidFill>
            </a:endParaRPr>
          </a:p>
          <a:p>
            <a:pPr eaLnBrk="1" hangingPunct="1">
              <a:lnSpc>
                <a:spcPts val="2560"/>
              </a:lnSpc>
              <a:buFont typeface="Arial" charset="0"/>
              <a:buNone/>
            </a:pPr>
            <a:r>
              <a:rPr lang="ru-RU" sz="2800" i="1" dirty="0">
                <a:solidFill>
                  <a:srgbClr val="262626"/>
                </a:solidFill>
              </a:rPr>
              <a:t>которые приведут к  достижению нашей</a:t>
            </a:r>
            <a:r>
              <a:rPr lang="en-US" sz="2800" i="1" dirty="0">
                <a:solidFill>
                  <a:srgbClr val="262626"/>
                </a:solidFill>
              </a:rPr>
              <a:t> </a:t>
            </a:r>
            <a:r>
              <a:rPr lang="ru-RU" sz="2800" i="1" dirty="0">
                <a:solidFill>
                  <a:srgbClr val="262626"/>
                </a:solidFill>
              </a:rPr>
              <a:t>цели</a:t>
            </a:r>
          </a:p>
          <a:p>
            <a:pPr eaLnBrk="1" hangingPunct="1">
              <a:buFont typeface="Arial" charset="0"/>
              <a:buNone/>
            </a:pPr>
            <a:endParaRPr lang="ru-RU" sz="2800" b="1" i="1" dirty="0">
              <a:solidFill>
                <a:srgbClr val="262626"/>
              </a:solidFill>
            </a:endParaRPr>
          </a:p>
          <a:p>
            <a:pPr>
              <a:lnSpc>
                <a:spcPts val="2560"/>
              </a:lnSpc>
              <a:buNone/>
            </a:pPr>
            <a:r>
              <a:rPr lang="ru-RU" sz="2800" i="1" dirty="0">
                <a:solidFill>
                  <a:srgbClr val="262626"/>
                </a:solidFill>
              </a:rPr>
              <a:t>Результаты решения задач должны</a:t>
            </a:r>
            <a:endParaRPr lang="en-US" sz="2800" i="1" dirty="0">
              <a:solidFill>
                <a:srgbClr val="262626"/>
              </a:solidFill>
            </a:endParaRPr>
          </a:p>
          <a:p>
            <a:pPr>
              <a:lnSpc>
                <a:spcPts val="2560"/>
              </a:lnSpc>
              <a:buNone/>
            </a:pPr>
            <a:r>
              <a:rPr lang="ru-RU" sz="2800" i="1" dirty="0">
                <a:solidFill>
                  <a:srgbClr val="262626"/>
                </a:solidFill>
              </a:rPr>
              <a:t>быть проверяемы!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13439" y="349920"/>
            <a:ext cx="5990514" cy="63953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cap="none" spc="0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Задачи проекта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9" t="45340" r="38632" b="15697"/>
          <a:stretch/>
        </p:blipFill>
        <p:spPr bwMode="auto">
          <a:xfrm>
            <a:off x="373271" y="1257544"/>
            <a:ext cx="895660" cy="881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9" t="45340" r="38632" b="15697"/>
          <a:stretch/>
        </p:blipFill>
        <p:spPr bwMode="auto">
          <a:xfrm>
            <a:off x="389313" y="2595142"/>
            <a:ext cx="895660" cy="881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07" t="37278" r="39316" b="21747"/>
          <a:stretch/>
        </p:blipFill>
        <p:spPr bwMode="auto">
          <a:xfrm>
            <a:off x="7410141" y="3476226"/>
            <a:ext cx="1228891" cy="1349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0" t="46377" r="56686" b="16905"/>
          <a:stretch/>
        </p:blipFill>
        <p:spPr bwMode="auto">
          <a:xfrm rot="5400000">
            <a:off x="7905175" y="3641541"/>
            <a:ext cx="149548" cy="1139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89" t="42965" r="42134" b="21197"/>
          <a:stretch/>
        </p:blipFill>
        <p:spPr bwMode="auto">
          <a:xfrm>
            <a:off x="6305734" y="3555937"/>
            <a:ext cx="1104406" cy="1310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8563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140656" y="594117"/>
            <a:ext cx="6472052" cy="105370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400" i="1" dirty="0">
                <a:solidFill>
                  <a:srgbClr val="262626"/>
                </a:solidFill>
                <a:latin typeface="+mn-lt"/>
                <a:ea typeface="+mn-ea"/>
                <a:cs typeface="+mn-cs"/>
              </a:rPr>
              <a:t>(Способы деятельности/реализации) </a:t>
            </a:r>
            <a:br>
              <a:rPr lang="ru-RU" sz="2400" i="1" dirty="0">
                <a:solidFill>
                  <a:srgbClr val="262626"/>
                </a:solidFill>
                <a:latin typeface="+mn-lt"/>
                <a:ea typeface="+mn-ea"/>
                <a:cs typeface="+mn-cs"/>
              </a:rPr>
            </a:br>
            <a:endParaRPr lang="ru-RU" sz="2400" i="1" dirty="0">
              <a:solidFill>
                <a:srgbClr val="262626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>
          <a:xfrm>
            <a:off x="3537490" y="3063405"/>
            <a:ext cx="5478730" cy="2723349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i="1" dirty="0">
                <a:solidFill>
                  <a:srgbClr val="262626"/>
                </a:solidFill>
              </a:rPr>
              <a:t>То, каким образом мы будем решать поставленные перед нами задачи. Конкретные операции.</a:t>
            </a:r>
          </a:p>
          <a:p>
            <a:pPr marL="0" indent="0" eaLnBrk="1" hangingPunct="1">
              <a:buFont typeface="Arial" charset="0"/>
              <a:buNone/>
            </a:pPr>
            <a:endParaRPr kumimoji="0" lang="ru-RU" sz="3200" dirty="0">
              <a:solidFill>
                <a:srgbClr val="262626"/>
              </a:solidFill>
              <a:latin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0042" y="274350"/>
            <a:ext cx="6044540" cy="63953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cap="none" spc="0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Методы</a:t>
            </a:r>
          </a:p>
        </p:txBody>
      </p:sp>
      <p:pic>
        <p:nvPicPr>
          <p:cNvPr id="5" name="Изображение 4" descr="3516 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042" y="1428218"/>
            <a:ext cx="1351075" cy="3155658"/>
          </a:xfrm>
          <a:prstGeom prst="rect">
            <a:avLst/>
          </a:prstGeom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3537490" y="1277309"/>
            <a:ext cx="2602052" cy="1608395"/>
          </a:xfrm>
          <a:prstGeom prst="cloudCallout">
            <a:avLst>
              <a:gd name="adj1" fmla="val -74554"/>
              <a:gd name="adj2" fmla="val -12459"/>
            </a:avLst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endParaRPr lang="ru-RU" b="1">
              <a:solidFill>
                <a:srgbClr val="262626"/>
              </a:solidFill>
              <a:cs typeface="Open sans "/>
            </a:endParaRPr>
          </a:p>
          <a:p>
            <a:pPr marL="0" indent="0" algn="ctr">
              <a:buFont typeface="Arial"/>
              <a:buNone/>
            </a:pPr>
            <a:endParaRPr lang="ru-RU" b="1" dirty="0">
              <a:solidFill>
                <a:srgbClr val="262626"/>
              </a:solidFill>
              <a:cs typeface="Open sans 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720876" y="1455010"/>
            <a:ext cx="2235277" cy="1252992"/>
          </a:xfrm>
          <a:prstGeom prst="cloudCallout">
            <a:avLst>
              <a:gd name="adj1" fmla="val -89377"/>
              <a:gd name="adj2" fmla="val -15643"/>
            </a:avLst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endParaRPr lang="ru-RU" b="1">
              <a:solidFill>
                <a:srgbClr val="262626"/>
              </a:solidFill>
              <a:cs typeface="Open sans "/>
            </a:endParaRPr>
          </a:p>
          <a:p>
            <a:pPr marL="0" indent="0" algn="ctr">
              <a:buFont typeface="Arial"/>
              <a:buNone/>
            </a:pPr>
            <a:endParaRPr lang="ru-RU" b="1" dirty="0">
              <a:solidFill>
                <a:srgbClr val="262626"/>
              </a:solidFill>
              <a:cs typeface="Open sans 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67" t="44480" r="38361" b="16905"/>
          <a:stretch/>
        </p:blipFill>
        <p:spPr bwMode="auto">
          <a:xfrm>
            <a:off x="4026662" y="1723092"/>
            <a:ext cx="841543" cy="716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9" t="45340" r="38632" b="15697"/>
          <a:stretch/>
        </p:blipFill>
        <p:spPr bwMode="auto">
          <a:xfrm>
            <a:off x="5004267" y="1647820"/>
            <a:ext cx="617870" cy="607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36627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ъект 2"/>
          <p:cNvSpPr>
            <a:spLocks noGrp="1"/>
          </p:cNvSpPr>
          <p:nvPr>
            <p:ph idx="1"/>
          </p:nvPr>
        </p:nvSpPr>
        <p:spPr>
          <a:xfrm>
            <a:off x="249383" y="1100570"/>
            <a:ext cx="7938655" cy="488916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ru-RU" sz="2400" i="1" dirty="0">
                <a:solidFill>
                  <a:srgbClr val="262626"/>
                </a:solidFill>
              </a:rPr>
              <a:t>Деятельность прописанная во времени</a:t>
            </a:r>
          </a:p>
          <a:p>
            <a:pPr eaLnBrk="1" hangingPunct="1">
              <a:buFont typeface="Arial" charset="0"/>
              <a:buNone/>
            </a:pPr>
            <a:endParaRPr lang="ru-RU" dirty="0">
              <a:solidFill>
                <a:srgbClr val="262626"/>
              </a:solidFill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endParaRPr lang="ru-RU" dirty="0">
              <a:solidFill>
                <a:srgbClr val="262626"/>
              </a:solidFill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endParaRPr lang="ru-RU" dirty="0">
              <a:solidFill>
                <a:srgbClr val="262626"/>
              </a:solidFill>
              <a:latin typeface="Arial" charset="0"/>
            </a:endParaRPr>
          </a:p>
          <a:p>
            <a:pPr eaLnBrk="1" hangingPunct="1"/>
            <a:endParaRPr lang="ru-RU" dirty="0">
              <a:solidFill>
                <a:srgbClr val="262626"/>
              </a:solidFill>
              <a:latin typeface="Arial" charset="0"/>
            </a:endParaRPr>
          </a:p>
          <a:p>
            <a:pPr marL="0" indent="0" eaLnBrk="1" hangingPunct="1">
              <a:buNone/>
            </a:pPr>
            <a:endParaRPr lang="ru-RU" dirty="0">
              <a:solidFill>
                <a:srgbClr val="262626"/>
              </a:solidFill>
              <a:latin typeface="Arial" charset="0"/>
            </a:endParaRPr>
          </a:p>
          <a:p>
            <a:pPr marL="0" indent="0" eaLnBrk="1" hangingPunct="1">
              <a:buNone/>
            </a:pPr>
            <a:endParaRPr lang="ru-RU" dirty="0">
              <a:solidFill>
                <a:srgbClr val="262626"/>
              </a:solidFill>
              <a:latin typeface="Arial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357519"/>
              </p:ext>
            </p:extLst>
          </p:nvPr>
        </p:nvGraphicFramePr>
        <p:xfrm>
          <a:off x="249383" y="1589485"/>
          <a:ext cx="8657112" cy="977027"/>
        </p:xfrm>
        <a:graphic>
          <a:graphicData uri="http://schemas.openxmlformats.org/drawingml/2006/table">
            <a:tbl>
              <a:tblPr/>
              <a:tblGrid>
                <a:gridCol w="216314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646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46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6465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318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b="1" i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Задача</a:t>
                      </a: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b="1" i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Метод</a:t>
                      </a:r>
                      <a:r>
                        <a:rPr lang="en-US" sz="2000" b="1" i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endParaRPr lang="ru-RU" sz="2000" b="1" i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b="1" i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мероприятие</a:t>
                      </a:r>
                      <a:endParaRPr lang="ru-RU" sz="2000" b="1" i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b="1" i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Сроки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ru-RU" sz="2000" b="1" i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2000" b="1" i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i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Результаты</a:t>
                      </a:r>
                      <a:endParaRPr lang="ru-RU" sz="2000" b="1" i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88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493520" y="321908"/>
            <a:ext cx="5990514" cy="63953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cap="none" spc="0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Календарный план</a:t>
            </a:r>
          </a:p>
        </p:txBody>
      </p:sp>
      <p:pic>
        <p:nvPicPr>
          <p:cNvPr id="8" name="Picture 3" descr="C:\Users\User\Downloads\boy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686" y="2958345"/>
            <a:ext cx="1822864" cy="182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одержимое 2"/>
          <p:cNvSpPr txBox="1">
            <a:spLocks/>
          </p:cNvSpPr>
          <p:nvPr/>
        </p:nvSpPr>
        <p:spPr>
          <a:xfrm flipH="1">
            <a:off x="3602597" y="2902341"/>
            <a:ext cx="1674418" cy="967436"/>
          </a:xfrm>
          <a:prstGeom prst="cloudCallout">
            <a:avLst>
              <a:gd name="adj1" fmla="val -74554"/>
              <a:gd name="adj2" fmla="val -12459"/>
            </a:avLst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endParaRPr lang="ru-RU" b="1">
              <a:solidFill>
                <a:srgbClr val="262626"/>
              </a:solidFill>
              <a:cs typeface="Open sans "/>
            </a:endParaRPr>
          </a:p>
          <a:p>
            <a:pPr marL="0" indent="0" algn="ctr">
              <a:buFont typeface="Arial"/>
              <a:buNone/>
            </a:pPr>
            <a:endParaRPr lang="ru-RU" b="1" dirty="0">
              <a:solidFill>
                <a:srgbClr val="262626"/>
              </a:solidFill>
              <a:cs typeface="Open sans 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flipH="1">
            <a:off x="3709476" y="2985687"/>
            <a:ext cx="1460665" cy="800743"/>
          </a:xfrm>
          <a:prstGeom prst="cloudCallout">
            <a:avLst>
              <a:gd name="adj1" fmla="val -70175"/>
              <a:gd name="adj2" fmla="val -11194"/>
            </a:avLst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endParaRPr lang="ru-RU" b="1">
              <a:solidFill>
                <a:srgbClr val="262626"/>
              </a:solidFill>
              <a:cs typeface="Open sans "/>
            </a:endParaRPr>
          </a:p>
          <a:p>
            <a:pPr marL="0" indent="0" algn="ctr">
              <a:buFont typeface="Arial"/>
              <a:buNone/>
            </a:pPr>
            <a:endParaRPr lang="ru-RU" b="1" dirty="0">
              <a:solidFill>
                <a:srgbClr val="262626"/>
              </a:solidFill>
              <a:cs typeface="Open sans 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1" t="28549" r="78909" b="61334"/>
          <a:stretch/>
        </p:blipFill>
        <p:spPr bwMode="auto">
          <a:xfrm>
            <a:off x="4439808" y="3094564"/>
            <a:ext cx="524392" cy="590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9" t="45340" r="38632" b="15697"/>
          <a:stretch/>
        </p:blipFill>
        <p:spPr bwMode="auto">
          <a:xfrm>
            <a:off x="3952126" y="3086945"/>
            <a:ext cx="447830" cy="440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8490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ъект 2"/>
          <p:cNvSpPr>
            <a:spLocks noGrp="1"/>
          </p:cNvSpPr>
          <p:nvPr>
            <p:ph idx="1"/>
          </p:nvPr>
        </p:nvSpPr>
        <p:spPr>
          <a:xfrm>
            <a:off x="628387" y="1139769"/>
            <a:ext cx="3860390" cy="1268182"/>
          </a:xfrm>
        </p:spPr>
        <p:txBody>
          <a:bodyPr>
            <a:normAutofit/>
          </a:bodyPr>
          <a:lstStyle/>
          <a:p>
            <a:pPr marL="0" indent="0">
              <a:lnSpc>
                <a:spcPts val="2100"/>
              </a:lnSpc>
              <a:buNone/>
            </a:pPr>
            <a:r>
              <a:rPr lang="ru-RU" sz="2600" i="1" dirty="0">
                <a:solidFill>
                  <a:srgbClr val="262626"/>
                </a:solidFill>
              </a:rPr>
              <a:t>Перечень необходимых ресурсов, с их полной стоимостью</a:t>
            </a:r>
            <a:endParaRPr kumimoji="0" lang="ru-RU" dirty="0">
              <a:solidFill>
                <a:srgbClr val="262626"/>
              </a:solidFill>
              <a:latin typeface="Arial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ru-RU" dirty="0">
              <a:solidFill>
                <a:srgbClr val="262626"/>
              </a:solidFill>
              <a:latin typeface="Arial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7720894"/>
              </p:ext>
            </p:extLst>
          </p:nvPr>
        </p:nvGraphicFramePr>
        <p:xfrm>
          <a:off x="260348" y="2407951"/>
          <a:ext cx="8562109" cy="1828728"/>
        </p:xfrm>
        <a:graphic>
          <a:graphicData uri="http://schemas.openxmlformats.org/drawingml/2006/table">
            <a:tbl>
              <a:tblPr/>
              <a:tblGrid>
                <a:gridCol w="21409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393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4092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4092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800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b="1" i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Статья расходов</a:t>
                      </a: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b="1" i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Стоимость (ед.), руб.</a:t>
                      </a: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b="1" i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Кол-во единиц</a:t>
                      </a: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000" b="1" i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Всего. руб.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ru-RU" sz="2000" b="1" i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8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78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b="1" i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8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b="1" i="1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ИТОГО:</a:t>
                      </a: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T="34281" marB="3428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711992" y="300364"/>
            <a:ext cx="5990514" cy="60529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cap="none" spc="0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Смета расходов </a:t>
            </a:r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2" t="47786" r="39103" b="18014"/>
          <a:stretch/>
        </p:blipFill>
        <p:spPr bwMode="auto">
          <a:xfrm>
            <a:off x="4381995" y="1056509"/>
            <a:ext cx="1207274" cy="1021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2" t="47786" r="39103" b="18014"/>
          <a:stretch/>
        </p:blipFill>
        <p:spPr bwMode="auto">
          <a:xfrm flipH="1">
            <a:off x="5719898" y="1079995"/>
            <a:ext cx="1167664" cy="1021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13" t="46777" r="39564" b="16049"/>
          <a:stretch/>
        </p:blipFill>
        <p:spPr bwMode="auto">
          <a:xfrm>
            <a:off x="7178968" y="1088736"/>
            <a:ext cx="1047077" cy="1021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9467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1030119" y="1105127"/>
            <a:ext cx="4646285" cy="3628443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ts val="2300"/>
              </a:lnSpc>
              <a:buFont typeface="Arial" charset="0"/>
              <a:buNone/>
            </a:pPr>
            <a:r>
              <a:rPr lang="ru-RU" sz="2400" i="1" dirty="0">
                <a:solidFill>
                  <a:srgbClr val="262626"/>
                </a:solidFill>
              </a:rPr>
              <a:t>То, что мы хотим получить по окончанию реализации проекта</a:t>
            </a:r>
            <a:endParaRPr lang="en-US" sz="2400" i="1" dirty="0">
              <a:solidFill>
                <a:srgbClr val="262626"/>
              </a:solidFill>
            </a:endParaRPr>
          </a:p>
          <a:p>
            <a:pPr marL="0" indent="0" eaLnBrk="1" hangingPunct="1">
              <a:lnSpc>
                <a:spcPts val="2300"/>
              </a:lnSpc>
              <a:buFont typeface="Arial" charset="0"/>
              <a:buNone/>
            </a:pPr>
            <a:endParaRPr lang="ru-RU" sz="2400" i="1" dirty="0">
              <a:solidFill>
                <a:srgbClr val="262626"/>
              </a:solidFill>
            </a:endParaRPr>
          </a:p>
          <a:p>
            <a:pPr marL="0" indent="0" eaLnBrk="1" hangingPunct="1">
              <a:lnSpc>
                <a:spcPts val="2300"/>
              </a:lnSpc>
              <a:buFont typeface="Arial" charset="0"/>
              <a:buNone/>
            </a:pPr>
            <a:r>
              <a:rPr lang="ru-RU" sz="2400" i="1" dirty="0">
                <a:solidFill>
                  <a:srgbClr val="262626"/>
                </a:solidFill>
              </a:rPr>
              <a:t>Также возможные дополнительные результаты, которые будут сопровождать реализацию проекта</a:t>
            </a:r>
          </a:p>
          <a:p>
            <a:pPr marL="0" indent="0" eaLnBrk="1" hangingPunct="1">
              <a:lnSpc>
                <a:spcPts val="2300"/>
              </a:lnSpc>
              <a:buFont typeface="Arial" charset="0"/>
              <a:buNone/>
            </a:pPr>
            <a:endParaRPr lang="ru-RU" sz="2400" i="1" dirty="0">
              <a:solidFill>
                <a:srgbClr val="262626"/>
              </a:solidFill>
            </a:endParaRPr>
          </a:p>
          <a:p>
            <a:pPr marL="0" indent="0" eaLnBrk="1" hangingPunct="1">
              <a:lnSpc>
                <a:spcPts val="2300"/>
              </a:lnSpc>
              <a:buFont typeface="Arial" charset="0"/>
              <a:buNone/>
            </a:pPr>
            <a:r>
              <a:rPr lang="ru-RU" sz="2400" i="1" dirty="0">
                <a:solidFill>
                  <a:srgbClr val="262626"/>
                </a:solidFill>
              </a:rPr>
              <a:t>Соотнесены с задачами!</a:t>
            </a:r>
          </a:p>
          <a:p>
            <a:pPr marL="0" indent="0" eaLnBrk="1" hangingPunct="1">
              <a:lnSpc>
                <a:spcPts val="2300"/>
              </a:lnSpc>
              <a:buFont typeface="Arial" charset="0"/>
              <a:buNone/>
            </a:pPr>
            <a:r>
              <a:rPr lang="ru-RU" sz="2400" i="1" dirty="0">
                <a:solidFill>
                  <a:srgbClr val="262626"/>
                </a:solidFill>
              </a:rPr>
              <a:t>Качественные и количественные показатели</a:t>
            </a:r>
          </a:p>
          <a:p>
            <a:pPr marL="0" indent="0" eaLnBrk="1" hangingPunct="1">
              <a:lnSpc>
                <a:spcPts val="2900"/>
              </a:lnSpc>
            </a:pPr>
            <a:endParaRPr lang="ru-RU" sz="2800" b="1" i="1" dirty="0">
              <a:solidFill>
                <a:srgbClr val="262626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744" y="209037"/>
            <a:ext cx="8229600" cy="60529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4000"/>
              </a:lnSpc>
            </a:pPr>
            <a:r>
              <a:rPr lang="ru-RU" sz="4800" b="1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</a:t>
            </a:r>
            <a:r>
              <a:rPr lang="ru-RU" sz="4800" b="1" cap="none" spc="0" dirty="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26262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езультаты проекта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9" t="45340" r="38632" b="15697"/>
          <a:stretch/>
        </p:blipFill>
        <p:spPr bwMode="auto">
          <a:xfrm>
            <a:off x="371168" y="1105127"/>
            <a:ext cx="658951" cy="648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9" t="45340" r="38632" b="15697"/>
          <a:stretch/>
        </p:blipFill>
        <p:spPr bwMode="auto">
          <a:xfrm>
            <a:off x="371167" y="2271122"/>
            <a:ext cx="658951" cy="648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9" t="45340" r="38632" b="15697"/>
          <a:stretch/>
        </p:blipFill>
        <p:spPr bwMode="auto">
          <a:xfrm>
            <a:off x="359290" y="3690716"/>
            <a:ext cx="658951" cy="648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Изображение 7" descr="3516 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8329" y="1603614"/>
            <a:ext cx="1502228" cy="3228388"/>
          </a:xfrm>
          <a:prstGeom prst="rect">
            <a:avLst/>
          </a:prstGeom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 flipH="1">
            <a:off x="5676404" y="1384563"/>
            <a:ext cx="1721925" cy="1189706"/>
          </a:xfrm>
          <a:prstGeom prst="cloudCallout">
            <a:avLst>
              <a:gd name="adj1" fmla="val -76738"/>
              <a:gd name="adj2" fmla="val 22067"/>
            </a:avLst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endParaRPr lang="ru-RU" b="1">
              <a:solidFill>
                <a:srgbClr val="262626"/>
              </a:solidFill>
              <a:cs typeface="Open sans "/>
            </a:endParaRPr>
          </a:p>
          <a:p>
            <a:pPr marL="0" indent="0" algn="ctr">
              <a:buFont typeface="Arial"/>
              <a:buNone/>
            </a:pPr>
            <a:endParaRPr lang="ru-RU" b="1" dirty="0">
              <a:solidFill>
                <a:srgbClr val="262626"/>
              </a:solidFill>
              <a:cs typeface="Open sans 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>
          <a:xfrm flipH="1">
            <a:off x="5795157" y="1555667"/>
            <a:ext cx="1496291" cy="878775"/>
          </a:xfrm>
          <a:prstGeom prst="cloudCallout">
            <a:avLst>
              <a:gd name="adj1" fmla="val -89004"/>
              <a:gd name="adj2" fmla="val 28952"/>
            </a:avLst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endParaRPr lang="ru-RU" b="1">
              <a:solidFill>
                <a:srgbClr val="262626"/>
              </a:solidFill>
              <a:cs typeface="Open sans "/>
            </a:endParaRPr>
          </a:p>
          <a:p>
            <a:pPr marL="0" indent="0" algn="ctr">
              <a:buFont typeface="Arial"/>
              <a:buNone/>
            </a:pPr>
            <a:endParaRPr lang="ru-RU" b="1" dirty="0">
              <a:solidFill>
                <a:srgbClr val="262626"/>
              </a:solidFill>
              <a:cs typeface="Open sans "/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63" t="38719" r="41739" b="22561"/>
          <a:stretch/>
        </p:blipFill>
        <p:spPr bwMode="auto">
          <a:xfrm>
            <a:off x="6020788" y="1639128"/>
            <a:ext cx="522514" cy="631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45" t="47062" r="41025" b="23289"/>
          <a:stretch/>
        </p:blipFill>
        <p:spPr bwMode="auto">
          <a:xfrm>
            <a:off x="6525490" y="1776958"/>
            <a:ext cx="617517" cy="49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07" t="37278" r="39316" b="21747"/>
          <a:stretch/>
        </p:blipFill>
        <p:spPr bwMode="auto">
          <a:xfrm>
            <a:off x="6133810" y="3217808"/>
            <a:ext cx="1400876" cy="15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98" t="52303" r="42954" b="19963"/>
          <a:stretch/>
        </p:blipFill>
        <p:spPr bwMode="auto">
          <a:xfrm rot="970194">
            <a:off x="8224594" y="3676147"/>
            <a:ext cx="480293" cy="607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0" t="46377" r="56686" b="16905"/>
          <a:stretch/>
        </p:blipFill>
        <p:spPr bwMode="auto">
          <a:xfrm rot="5400000">
            <a:off x="6694157" y="3491992"/>
            <a:ext cx="149548" cy="1139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3821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spcBef>
                <a:spcPct val="0"/>
              </a:spcBef>
              <a:spcAft>
                <a:spcPts val="600"/>
              </a:spcAft>
            </a:pPr>
            <a:r>
              <a:rPr lang="ru-RU" sz="4400" b="1" kern="120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rPr>
              <a:t>Опыт реализации проектов </a:t>
            </a: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200151"/>
            <a:ext cx="3394472" cy="339447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457200">
              <a:spcBef>
                <a:spcPct val="20000"/>
              </a:spcBef>
              <a:buFont typeface="Arial"/>
            </a:pPr>
            <a:r>
              <a:rPr lang="ru-RU" sz="2800" i="1" dirty="0" smtClean="0"/>
              <a:t>Опыт </a:t>
            </a:r>
            <a:r>
              <a:rPr lang="ru-RU" sz="2800" i="1" dirty="0"/>
              <a:t>команды проекта по реализации социально значимых проектов </a:t>
            </a:r>
            <a:br>
              <a:rPr lang="ru-RU" sz="2800" i="1" dirty="0"/>
            </a:br>
            <a:r>
              <a:rPr lang="ru-RU" sz="2800" i="1" dirty="0"/>
              <a:t>в соответствующей сфере деятельности</a:t>
            </a:r>
            <a:r>
              <a:rPr lang="ru-RU" sz="2800" dirty="0"/>
              <a:t> 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1272567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spcBef>
                <a:spcPct val="0"/>
              </a:spcBef>
              <a:spcAft>
                <a:spcPts val="600"/>
              </a:spcAft>
            </a:pPr>
            <a:r>
              <a:rPr lang="ru-RU" sz="4400" b="1" kern="120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rPr>
              <a:t>Партнеры проекта</a:t>
            </a:r>
            <a:endParaRPr lang="ru-RU" sz="4400" b="1" kern="1200" cap="none" spc="0">
              <a:ln w="180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200151"/>
            <a:ext cx="3394472" cy="3394472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457200">
              <a:lnSpc>
                <a:spcPct val="90000"/>
              </a:lnSpc>
              <a:spcBef>
                <a:spcPct val="20000"/>
              </a:spcBef>
              <a:buFont typeface="Arial"/>
            </a:pPr>
            <a:r>
              <a:rPr lang="ru-RU" sz="2800" i="1"/>
              <a:t>Партнеры, готовые оказать информационную, консультационную, материальную, финансовую и иную поддержку реализации проекта </a:t>
            </a:r>
          </a:p>
        </p:txBody>
      </p:sp>
    </p:spTree>
    <p:extLst>
      <p:ext uri="{BB962C8B-B14F-4D97-AF65-F5344CB8AC3E}">
        <p14:creationId xmlns:p14="http://schemas.microsoft.com/office/powerpoint/2010/main" val="6710146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spcBef>
                <a:spcPct val="0"/>
              </a:spcBef>
              <a:spcAft>
                <a:spcPts val="600"/>
              </a:spcAft>
            </a:pPr>
            <a:r>
              <a:rPr lang="ru-RU" sz="4400" b="1" kern="120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rPr>
              <a:t>Дальнейшая реализация 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200151"/>
            <a:ext cx="3394472" cy="339447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457200">
              <a:spcBef>
                <a:spcPct val="20000"/>
              </a:spcBef>
              <a:buFont typeface="Arial"/>
            </a:pPr>
            <a:r>
              <a:rPr lang="ru-RU" sz="2800" i="1"/>
              <a:t>Планы по реализации проекта после завершения грантового финансирования.</a:t>
            </a:r>
          </a:p>
        </p:txBody>
      </p:sp>
    </p:spTree>
    <p:extLst>
      <p:ext uri="{BB962C8B-B14F-4D97-AF65-F5344CB8AC3E}">
        <p14:creationId xmlns:p14="http://schemas.microsoft.com/office/powerpoint/2010/main" val="8946648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spcBef>
                <a:spcPct val="0"/>
              </a:spcBef>
              <a:spcAft>
                <a:spcPts val="600"/>
              </a:spcAft>
            </a:pPr>
            <a:r>
              <a:rPr lang="ru-RU" sz="4100" b="1" kern="120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rPr>
              <a:t>Информационное сопровождение</a:t>
            </a:r>
            <a:endParaRPr lang="ru-RU" sz="4100" b="1" kern="1200" cap="none" spc="0">
              <a:ln w="18000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71" t="45169" r="38662" b="18189"/>
          <a:stretch/>
        </p:blipFill>
        <p:spPr bwMode="auto">
          <a:xfrm>
            <a:off x="725255" y="1200151"/>
            <a:ext cx="350249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457200">
              <a:spcBef>
                <a:spcPct val="20000"/>
              </a:spcBef>
              <a:buFont typeface="Arial"/>
            </a:pPr>
            <a:r>
              <a:rPr lang="ru-RU" sz="2800" i="1"/>
              <a:t>Какие СМИ ранее освещали проект?</a:t>
            </a:r>
          </a:p>
          <a:p>
            <a:pPr defTabSz="457200">
              <a:spcBef>
                <a:spcPct val="20000"/>
              </a:spcBef>
              <a:buFont typeface="Arial"/>
            </a:pPr>
            <a:r>
              <a:rPr lang="ru-RU" sz="2800" i="1"/>
              <a:t>Ваши планы на дальнейшее и информационное обеспечение проекта. </a:t>
            </a:r>
          </a:p>
        </p:txBody>
      </p:sp>
    </p:spTree>
    <p:extLst>
      <p:ext uri="{BB962C8B-B14F-4D97-AF65-F5344CB8AC3E}">
        <p14:creationId xmlns:p14="http://schemas.microsoft.com/office/powerpoint/2010/main" val="10263699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ru-RU" sz="3400" b="1" kern="1200">
                <a:ln w="18000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rPr>
              <a:t>Дополнительная информация о проекте </a:t>
            </a: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200151"/>
            <a:ext cx="3394472" cy="339447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457200">
              <a:spcBef>
                <a:spcPct val="20000"/>
              </a:spcBef>
              <a:buFont typeface="Arial"/>
            </a:pPr>
            <a:r>
              <a:rPr lang="ru-RU" sz="2800" i="1"/>
              <a:t>Фотографии, видео, статьи в СМИ, ссылки на сообщения о проекте </a:t>
            </a:r>
          </a:p>
        </p:txBody>
      </p:sp>
    </p:spTree>
    <p:extLst>
      <p:ext uri="{BB962C8B-B14F-4D97-AF65-F5344CB8AC3E}">
        <p14:creationId xmlns:p14="http://schemas.microsoft.com/office/powerpoint/2010/main" val="15616713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652</Words>
  <Application>Microsoft Office PowerPoint</Application>
  <PresentationFormat>Экран (16:9)</PresentationFormat>
  <Paragraphs>161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Mangal</vt:lpstr>
      <vt:lpstr>Open sans </vt:lpstr>
      <vt:lpstr>Times New Roman</vt:lpstr>
      <vt:lpstr>Тема Office</vt:lpstr>
      <vt:lpstr>Кто может быть участником Конкурса:  Граждане Российской Федерации в возрасте от 14 до 30 лет (включительно). </vt:lpstr>
      <vt:lpstr>Презентация PowerPoint</vt:lpstr>
      <vt:lpstr>Как правильно оформить грантовую заявку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Цель проекта</vt:lpstr>
      <vt:lpstr>Презентация PowerPoint</vt:lpstr>
      <vt:lpstr>Презентация PowerPoint</vt:lpstr>
      <vt:lpstr>(Способы деятельности/реализации)  </vt:lpstr>
      <vt:lpstr>Презентация PowerPoint</vt:lpstr>
      <vt:lpstr>Презентация PowerPoint</vt:lpstr>
      <vt:lpstr>Результаты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правильно оформить заявку</dc:title>
  <dc:creator>Марина Николаевна Филатова</dc:creator>
  <cp:lastModifiedBy>Mburo-Zemfira</cp:lastModifiedBy>
  <cp:revision>15</cp:revision>
  <dcterms:created xsi:type="dcterms:W3CDTF">2020-10-05T05:07:43Z</dcterms:created>
  <dcterms:modified xsi:type="dcterms:W3CDTF">2021-03-30T10:18:00Z</dcterms:modified>
</cp:coreProperties>
</file>