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59" r:id="rId5"/>
    <p:sldId id="262" r:id="rId6"/>
    <p:sldId id="263" r:id="rId7"/>
    <p:sldId id="264" r:id="rId8"/>
    <p:sldId id="260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01.04.2021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1001169"/>
            <a:ext cx="4824536" cy="3180184"/>
          </a:xfrm>
        </p:spPr>
        <p:txBody>
          <a:bodyPr/>
          <a:lstStyle/>
          <a:p>
            <a:pPr algn="ctr"/>
            <a:r>
              <a:rPr lang="ru-RU" sz="4800" dirty="0"/>
              <a:t>Региональный конкурс «Лучшая команда </a:t>
            </a:r>
            <a:br>
              <a:rPr lang="ru-RU" sz="4800" dirty="0"/>
            </a:br>
            <a:r>
              <a:rPr lang="ru-RU" sz="4800" dirty="0"/>
              <a:t>РДШ </a:t>
            </a:r>
            <a:r>
              <a:rPr lang="en-US" sz="4800" dirty="0"/>
              <a:t>#05</a:t>
            </a:r>
            <a:r>
              <a:rPr lang="ru-RU" sz="4800" dirty="0"/>
              <a:t>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5800" y="4725144"/>
            <a:ext cx="4318248" cy="1368152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dirty="0">
                <a:solidFill>
                  <a:srgbClr val="0070C0"/>
                </a:solidFill>
              </a:rPr>
              <a:t>ГБУ ДО РД «Малая академия наук Республики Дагестан»</a:t>
            </a:r>
          </a:p>
          <a:p>
            <a:pPr algn="ctr"/>
            <a:endParaRPr lang="ru-RU" dirty="0">
              <a:solidFill>
                <a:srgbClr val="0070C0"/>
              </a:solidFill>
            </a:endParaRPr>
          </a:p>
          <a:p>
            <a:pPr algn="ctr"/>
            <a:r>
              <a:rPr lang="ru-RU" dirty="0">
                <a:solidFill>
                  <a:srgbClr val="0070C0"/>
                </a:solidFill>
              </a:rPr>
              <a:t>Ресурсный центр ДРО РДШ</a:t>
            </a:r>
          </a:p>
        </p:txBody>
      </p:sp>
      <p:pic>
        <p:nvPicPr>
          <p:cNvPr id="1027" name="Picture 3" descr="C:\Users\Магомедович\Desktop\на семинар\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052736"/>
            <a:ext cx="3224312" cy="4804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C2A6C4A-BB50-4FFC-AE11-4031CFDA25FD}"/>
              </a:ext>
            </a:extLst>
          </p:cNvPr>
          <p:cNvSpPr txBox="1"/>
          <p:nvPr/>
        </p:nvSpPr>
        <p:spPr>
          <a:xfrm>
            <a:off x="828700" y="4181353"/>
            <a:ext cx="4032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Приказ от 23.03.2021 г. № 08-01-124/21</a:t>
            </a:r>
          </a:p>
        </p:txBody>
      </p:sp>
    </p:spTree>
    <p:extLst>
      <p:ext uri="{BB962C8B-B14F-4D97-AF65-F5344CB8AC3E}">
        <p14:creationId xmlns:p14="http://schemas.microsoft.com/office/powerpoint/2010/main" val="33452469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5314" y="692696"/>
            <a:ext cx="6987006" cy="1152128"/>
          </a:xfrm>
        </p:spPr>
        <p:txBody>
          <a:bodyPr/>
          <a:lstStyle/>
          <a:p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Целью Конкурса является выявление лучших команд активистов РДШ и создание условий для дальнейшего развития и совершенствования их деятельности в образовательных организациях.</a:t>
            </a:r>
            <a:b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693312"/>
            <a:ext cx="7620000" cy="3832032"/>
          </a:xfrm>
        </p:spPr>
        <p:txBody>
          <a:bodyPr>
            <a:normAutofit/>
          </a:bodyPr>
          <a:lstStyle/>
          <a:p>
            <a:pPr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конкурсе могут принять участие команды РДШ и вожатые/кураторы РДШ образовательных организаций.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ctr">
              <a:lnSpc>
                <a:spcPct val="150000"/>
              </a:lnSpc>
              <a:spcAft>
                <a:spcPts val="0"/>
              </a:spcAft>
              <a:buNone/>
            </a:pPr>
            <a:r>
              <a:rPr lang="ru-RU" sz="1800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Команда состоит из 6 человек:</a:t>
            </a:r>
          </a:p>
          <a:p>
            <a:pPr indent="0" algn="ctr">
              <a:lnSpc>
                <a:spcPct val="150000"/>
              </a:lnSpc>
              <a:spcAft>
                <a:spcPts val="0"/>
              </a:spcAft>
              <a:buNone/>
            </a:pPr>
            <a:endParaRPr lang="ru-RU" sz="1800" dirty="0">
              <a:solidFill>
                <a:schemeClr val="accent3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ctr">
              <a:lnSpc>
                <a:spcPct val="150000"/>
              </a:lnSpc>
              <a:spcAft>
                <a:spcPts val="0"/>
              </a:spcAft>
              <a:buNone/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вожатый/куратор РДШ 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лидер РДШ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ctr">
              <a:lnSpc>
                <a:spcPct val="150000"/>
              </a:lnSpc>
              <a:spcAft>
                <a:spcPts val="0"/>
              </a:spcAft>
              <a:buNone/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«Личностное развитие»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«Гражданская активность»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ctr">
              <a:lnSpc>
                <a:spcPct val="150000"/>
              </a:lnSpc>
              <a:spcAft>
                <a:spcPts val="0"/>
              </a:spcAft>
              <a:buNone/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«Военно-патриотическое»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«Информационно-медийное».</a:t>
            </a:r>
            <a:endParaRPr lang="ru-RU" dirty="0"/>
          </a:p>
        </p:txBody>
      </p:sp>
      <p:pic>
        <p:nvPicPr>
          <p:cNvPr id="3076" name="Picture 4" descr="http://www.playcast.ru/uploads/2014/05/03/8455544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8658" y="714179"/>
            <a:ext cx="2093726" cy="2000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1C937CA-BD34-4BCD-B9BC-05287EFBAD3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00" t="21651" r="22417" b="22700"/>
          <a:stretch/>
        </p:blipFill>
        <p:spPr>
          <a:xfrm>
            <a:off x="4709616" y="4482246"/>
            <a:ext cx="504056" cy="511094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F8351BA2-0C55-437A-8912-364210EFE18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00" t="21651" r="22417" b="22700"/>
          <a:stretch/>
        </p:blipFill>
        <p:spPr>
          <a:xfrm>
            <a:off x="4113198" y="5085184"/>
            <a:ext cx="334372" cy="339041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6F95B2EF-093F-4775-A763-E6B249D71D4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00" t="21651" r="22417" b="22700"/>
          <a:stretch/>
        </p:blipFill>
        <p:spPr>
          <a:xfrm>
            <a:off x="4100014" y="5575848"/>
            <a:ext cx="334372" cy="339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4154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16016" y="274638"/>
            <a:ext cx="3361184" cy="1143000"/>
          </a:xfrm>
        </p:spPr>
        <p:txBody>
          <a:bodyPr/>
          <a:lstStyle/>
          <a:p>
            <a:pPr marL="114300" indent="0">
              <a:lnSpc>
                <a:spcPct val="150000"/>
              </a:lnSpc>
              <a:spcAft>
                <a:spcPts val="0"/>
              </a:spcAft>
              <a:buNone/>
            </a:pPr>
            <a:r>
              <a:rPr lang="ru-RU" dirty="0">
                <a:solidFill>
                  <a:srgbClr val="0070C0"/>
                </a:solidFill>
              </a:rPr>
              <a:t>Номинации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700808"/>
            <a:ext cx="7620000" cy="496855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  <a:buFontTx/>
              <a:buChar char="-"/>
            </a:pPr>
            <a:r>
              <a:rPr lang="ru-RU" sz="2000" dirty="0">
                <a:solidFill>
                  <a:srgbClr val="0070C0"/>
                </a:solidFill>
              </a:rPr>
              <a:t>Лучшая команда РДШ образовательной организации (8-12 лет);</a:t>
            </a:r>
          </a:p>
          <a:p>
            <a:pPr>
              <a:lnSpc>
                <a:spcPct val="150000"/>
              </a:lnSpc>
              <a:spcAft>
                <a:spcPts val="0"/>
              </a:spcAft>
              <a:buFontTx/>
              <a:buChar char="-"/>
            </a:pPr>
            <a:r>
              <a:rPr lang="ru-RU" sz="2000" dirty="0">
                <a:solidFill>
                  <a:srgbClr val="0070C0"/>
                </a:solidFill>
              </a:rPr>
              <a:t>Лучшая команда РДШ образовательной организации (13-17 лет);</a:t>
            </a:r>
          </a:p>
          <a:p>
            <a:pPr>
              <a:lnSpc>
                <a:spcPct val="150000"/>
              </a:lnSpc>
              <a:spcAft>
                <a:spcPts val="0"/>
              </a:spcAft>
              <a:buFontTx/>
              <a:buChar char="-"/>
            </a:pPr>
            <a:r>
              <a:rPr lang="ru-RU" sz="2000" dirty="0">
                <a:solidFill>
                  <a:srgbClr val="0070C0"/>
                </a:solidFill>
              </a:rPr>
              <a:t>Лучший куратор РДШ - 2021.</a:t>
            </a:r>
            <a:endParaRPr lang="en-US" sz="2000" dirty="0">
              <a:solidFill>
                <a:srgbClr val="0070C0"/>
              </a:solidFill>
            </a:endParaRPr>
          </a:p>
          <a:p>
            <a:pPr marL="114300" indent="0" algn="r">
              <a:lnSpc>
                <a:spcPct val="150000"/>
              </a:lnSpc>
              <a:spcAft>
                <a:spcPts val="0"/>
              </a:spcAft>
              <a:buNone/>
            </a:pPr>
            <a:r>
              <a:rPr lang="ru-RU" sz="2000" dirty="0">
                <a:solidFill>
                  <a:srgbClr val="FF0000"/>
                </a:solidFill>
              </a:rPr>
              <a:t>Конкурс проводится в 2 этапа: </a:t>
            </a:r>
            <a:endParaRPr lang="en-US" sz="2000" dirty="0">
              <a:solidFill>
                <a:srgbClr val="FF0000"/>
              </a:solidFill>
            </a:endParaRPr>
          </a:p>
          <a:p>
            <a:pPr marL="114300" indent="0" algn="r">
              <a:lnSpc>
                <a:spcPct val="150000"/>
              </a:lnSpc>
              <a:spcAft>
                <a:spcPts val="0"/>
              </a:spcAft>
              <a:buNone/>
            </a:pPr>
            <a:r>
              <a:rPr lang="ru-RU" sz="2000" dirty="0">
                <a:solidFill>
                  <a:srgbClr val="FF0000"/>
                </a:solidFill>
              </a:rPr>
              <a:t>муниципальный и республиканский</a:t>
            </a:r>
          </a:p>
          <a:p>
            <a:pPr marL="114300" indent="0">
              <a:buNone/>
            </a:pPr>
            <a:endParaRPr lang="ru-RU" sz="1600" dirty="0">
              <a:solidFill>
                <a:srgbClr val="0070C0"/>
              </a:solidFill>
            </a:endParaRPr>
          </a:p>
          <a:p>
            <a:pPr marL="571500" indent="-457200">
              <a:buFont typeface="+mj-lt"/>
              <a:buAutoNum type="arabicPeriod"/>
            </a:pPr>
            <a:endParaRPr lang="ru-RU" dirty="0"/>
          </a:p>
        </p:txBody>
      </p:sp>
      <p:pic>
        <p:nvPicPr>
          <p:cNvPr id="4" name="Picture 2" descr="C:\Users\Магомедович\Desktop\на семинар\rrrrr.jpg">
            <a:extLst>
              <a:ext uri="{FF2B5EF4-FFF2-40B4-BE49-F238E27FC236}">
                <a16:creationId xmlns:a16="http://schemas.microsoft.com/office/drawing/2014/main" id="{083DB2C8-F99A-41A4-B868-DF5E0F19F9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449" y="4437112"/>
            <a:ext cx="7284294" cy="1980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9050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ru-RU" sz="4000" dirty="0"/>
              <a:t>Муниципальный этап</a:t>
            </a:r>
            <a:br>
              <a:rPr lang="ru-RU" sz="4000" dirty="0"/>
            </a:br>
            <a:r>
              <a:rPr lang="ru-RU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проводится с апреля по сентябрь 2021 г.</a:t>
            </a:r>
            <a:br>
              <a:rPr lang="ru-RU" sz="1600" dirty="0"/>
            </a:br>
            <a:endParaRPr lang="ru-RU" sz="1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муниципальном образовании создается экспертный совет из числа: координатора РДШ муниципального управления образования, руководителя муниципального Ресурсного центра Дагестанского регионального отделения Российского движения школьников и представителей методической службы учреждения дополнительного образования. </a:t>
            </a:r>
          </a:p>
          <a:p>
            <a:pPr indent="0" algn="just">
              <a:lnSpc>
                <a:spcPct val="150000"/>
              </a:lnSpc>
              <a:spcAft>
                <a:spcPts val="0"/>
              </a:spcAft>
              <a:buNone/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ru-RU" sz="1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Муниципальный этап Конкурса включает в себя две конкурсные процедуры:</a:t>
            </a:r>
            <a:endParaRPr lang="ru-RU" sz="1800" dirty="0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«Оценка комплекта конкурсной документации» (портфолио детской организации);</a:t>
            </a: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«Оценка выполнения творческого задания и заполнение информационной карты».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4300" indent="0">
              <a:buNone/>
            </a:pP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8107646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5308"/>
            <a:ext cx="7620000" cy="1143000"/>
          </a:xfrm>
        </p:spPr>
        <p:txBody>
          <a:bodyPr/>
          <a:lstStyle/>
          <a:p>
            <a:pPr algn="r"/>
            <a:r>
              <a:rPr lang="ru-RU" sz="36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Комплект конкурсной документации и творческого задания</a:t>
            </a:r>
            <a:br>
              <a:rPr lang="ru-RU" sz="3600" dirty="0">
                <a:solidFill>
                  <a:srgbClr val="0070C0"/>
                </a:solidFill>
              </a:rPr>
            </a:br>
            <a:r>
              <a:rPr lang="ru-RU" sz="1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25 сентября 2021 года</a:t>
            </a:r>
            <a:endParaRPr lang="ru-RU" sz="16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indent="540385" algn="just">
              <a:lnSpc>
                <a:spcPct val="150000"/>
              </a:lnSpc>
              <a:spcAft>
                <a:spcPts val="0"/>
              </a:spcAft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Информационная карта детской общественной организации;</a:t>
            </a:r>
          </a:p>
          <a:p>
            <a:pPr indent="540385" algn="just">
              <a:lnSpc>
                <a:spcPct val="150000"/>
              </a:lnSpc>
              <a:spcAft>
                <a:spcPts val="0"/>
              </a:spcAft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Программа развития деятельности ДОО;</a:t>
            </a:r>
          </a:p>
          <a:p>
            <a:pPr indent="540385" algn="just">
              <a:lnSpc>
                <a:spcPct val="150000"/>
              </a:lnSpc>
              <a:spcAft>
                <a:spcPts val="0"/>
              </a:spcAft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Перечень мероприятий, проведенных образовательной организацией в 2020-2021 учебном году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;</a:t>
            </a:r>
          </a:p>
          <a:p>
            <a:pPr indent="540385" algn="just">
              <a:lnSpc>
                <a:spcPct val="150000"/>
              </a:lnSpc>
              <a:spcAft>
                <a:spcPts val="0"/>
              </a:spcAft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Перечень международных, всероссийских, республиканских, муниципальных мероприятий, в которых приняла участие ДОО в 2020-2021 учебном году;</a:t>
            </a:r>
          </a:p>
          <a:p>
            <a:pPr indent="540385" algn="just">
              <a:lnSpc>
                <a:spcPct val="150000"/>
              </a:lnSpc>
              <a:spcAft>
                <a:spcPts val="0"/>
              </a:spcAft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Перечень страниц в социальных сетях «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Instagram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», «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Feisbuk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», «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Вконтакт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», страница ДОО на сайте школы;</a:t>
            </a:r>
            <a:endParaRPr lang="ru-RU" sz="1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indent="540385" algn="just">
              <a:lnSpc>
                <a:spcPct val="150000"/>
              </a:lnSpc>
              <a:spcAft>
                <a:spcPts val="0"/>
              </a:spcAft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Перечень сертификатов прохождения повышения квалификации на сайте Корпоративного университета РДШ.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0050930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ru-RU" sz="36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Комплект конкурсной документации и творческого задания</a:t>
            </a:r>
            <a:br>
              <a:rPr lang="ru-RU" sz="3600" dirty="0">
                <a:solidFill>
                  <a:srgbClr val="0070C0"/>
                </a:solidFill>
              </a:rPr>
            </a:br>
            <a:r>
              <a:rPr lang="ru-RU" sz="1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25 сентября 2021 года</a:t>
            </a:r>
            <a:endParaRPr lang="ru-RU" sz="16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916832"/>
            <a:ext cx="7620000" cy="4483968"/>
          </a:xfrm>
        </p:spPr>
        <p:txBody>
          <a:bodyPr>
            <a:normAutofit/>
          </a:bodyPr>
          <a:lstStyle/>
          <a:p>
            <a:pPr indent="0" algn="just">
              <a:lnSpc>
                <a:spcPct val="110000"/>
              </a:lnSpc>
              <a:spcAft>
                <a:spcPts val="0"/>
              </a:spcAft>
              <a:buNone/>
            </a:pPr>
            <a:r>
              <a:rPr lang="ru-RU" sz="1800" dirty="0">
                <a:solidFill>
                  <a:srgbClr val="0070C0"/>
                </a:solidFill>
                <a:latin typeface="Times New Roman" panose="02020603050405020304" pitchFamily="18" charset="0"/>
              </a:rPr>
              <a:t>Создание «Коворкинг зона РДШ» с учетом имеющегося ресурса и материально-технической базы школы</a:t>
            </a:r>
          </a:p>
          <a:p>
            <a:pPr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ru-RU" sz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«Коворкинг зона РДШ» оформляется согласно брендбуку РДШ, должно способствовать раскрытию деятельности РДШ и отвечать основной цели РДШ. «Коворкинг зона РДШ» состоит из обязательных элементов:</a:t>
            </a:r>
          </a:p>
          <a:p>
            <a:pPr lvl="1" indent="0" algn="just">
              <a:buNone/>
            </a:pPr>
            <a:r>
              <a:rPr lang="ru-RU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А) Информационный стенд о деятельности РДШ в школе;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 indent="0" algn="just">
              <a:buNone/>
            </a:pPr>
            <a:r>
              <a:rPr lang="ru-RU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Б) Интересные, развивающие, активные игры; 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 indent="0" algn="just">
              <a:buNone/>
            </a:pPr>
            <a:r>
              <a:rPr lang="ru-RU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В) Мобильная фотозона, которая может перемещаться в любую школьную зону, иметь свои хештеги и совершать различные трансформации;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 indent="0" algn="just">
              <a:buNone/>
            </a:pPr>
            <a:r>
              <a:rPr lang="ru-RU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Г) Место для отдыха (пункт для книгообмена, атрибутика РДШ, зона для творчества, техническое оборудование TV, компьютер, интерактивная доска и другое).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 indent="540385" algn="just">
              <a:lnSpc>
                <a:spcPct val="150000"/>
              </a:lnSpc>
            </a:pPr>
            <a:endParaRPr lang="ru-RU" sz="1600" dirty="0">
              <a:latin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  <a:spcAft>
                <a:spcPts val="0"/>
              </a:spcAft>
            </a:pPr>
            <a:endParaRPr lang="ru-RU" sz="1800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29331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ru-RU" sz="4000" dirty="0"/>
              <a:t>Республиканский этап</a:t>
            </a:r>
            <a:br>
              <a:rPr lang="ru-RU" sz="4000" dirty="0"/>
            </a:br>
            <a:r>
              <a:rPr lang="ru-RU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проводится 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 1 октября по 29 октября 2021 года</a:t>
            </a:r>
            <a:endParaRPr lang="ru-RU" sz="1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indent="0" algn="ctr">
              <a:lnSpc>
                <a:spcPct val="150000"/>
              </a:lnSpc>
              <a:spcAft>
                <a:spcPts val="0"/>
              </a:spcAft>
              <a:buNone/>
            </a:pPr>
            <a:r>
              <a:rPr lang="ru-RU" sz="1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</a:t>
            </a:r>
            <a:r>
              <a:rPr lang="ru-RU" sz="1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две конкурсные процедуры:</a:t>
            </a:r>
            <a:endParaRPr lang="ru-RU" sz="1800" dirty="0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«Оценка Программ развития 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деятельности образовательной организации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». По итогам заочной оценки документов экспертным советом Конкурса отбираются 5 детских объединений в каждой номинации, набравших наибольшее количество баллов, и приглашаются на очный этап конкурса;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«Очный этап конкурса». Команды, прошедшие в очный конкурсный отбор, за 2 недели до проведения мероприятия будут проинформированы о дате проведения и заданиях </a:t>
            </a:r>
          </a:p>
          <a:p>
            <a:pPr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ru-RU" sz="1800" dirty="0">
                <a:solidFill>
                  <a:srgbClr val="00B05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(мастер-класс, презентация команд, квест, игры с залом, флешмоб, акция и т.д.).</a:t>
            </a:r>
          </a:p>
          <a:p>
            <a:pPr indent="540385" algn="just">
              <a:lnSpc>
                <a:spcPct val="150000"/>
              </a:lnSpc>
              <a:spcAft>
                <a:spcPts val="0"/>
              </a:spcAft>
            </a:pP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1452532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200" dirty="0"/>
              <a:t>Контактная информация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5141168"/>
          </a:xfrm>
        </p:spPr>
        <p:txBody>
          <a:bodyPr>
            <a:normAutofit/>
          </a:bodyPr>
          <a:lstStyle/>
          <a:p>
            <a:pPr marL="114300" indent="0" algn="just">
              <a:buNone/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ГБУ ДО РД «Малая академия наук Республики Дагестан»,</a:t>
            </a:r>
          </a:p>
          <a:p>
            <a:pPr marL="114300" indent="0" algn="just">
              <a:buNone/>
            </a:pPr>
            <a:r>
              <a:rPr lang="ru-RU" sz="1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Ресурсный центр Дагестанского регионального отделения Российского движения школьников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114300" indent="0" algn="just">
              <a:buNone/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г. Махачкала, ул.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Хаджалмахинская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д. 43 «а»</a:t>
            </a:r>
            <a:endParaRPr lang="ru-RU" sz="2000" i="1" dirty="0"/>
          </a:p>
          <a:p>
            <a:pPr marL="114300" indent="0">
              <a:buNone/>
            </a:pPr>
            <a:endParaRPr lang="ru-RU" sz="1600" dirty="0"/>
          </a:p>
          <a:p>
            <a:pPr marL="114300" indent="0">
              <a:buNone/>
            </a:pPr>
            <a:r>
              <a:rPr lang="ru-RU" sz="2300" dirty="0"/>
              <a:t>Контактное лицо – </a:t>
            </a:r>
            <a:r>
              <a:rPr lang="ru-RU" sz="2300" dirty="0">
                <a:solidFill>
                  <a:srgbClr val="FF0000"/>
                </a:solidFill>
              </a:rPr>
              <a:t>Байгушева Екатерина Викторовна, </a:t>
            </a:r>
          </a:p>
          <a:p>
            <a:pPr marL="114300" indent="0">
              <a:buNone/>
            </a:pPr>
            <a:r>
              <a:rPr lang="ru-RU" sz="2300" dirty="0">
                <a:solidFill>
                  <a:srgbClr val="FF0000"/>
                </a:solidFill>
              </a:rPr>
              <a:t>тел: 8 (988) 450 – 46 – 57</a:t>
            </a:r>
          </a:p>
          <a:p>
            <a:pPr marL="114300" indent="0">
              <a:buNone/>
            </a:pPr>
            <a:endParaRPr lang="ru-RU" sz="2000" dirty="0"/>
          </a:p>
          <a:p>
            <a:pPr marL="114300" indent="0" algn="just">
              <a:buNone/>
            </a:pPr>
            <a:endParaRPr lang="ru-RU" sz="2000" dirty="0"/>
          </a:p>
          <a:p>
            <a:pPr marL="114300" indent="0" algn="just">
              <a:buNone/>
            </a:pPr>
            <a:endParaRPr lang="ru-RU" sz="2000" dirty="0"/>
          </a:p>
        </p:txBody>
      </p:sp>
      <p:pic>
        <p:nvPicPr>
          <p:cNvPr id="5122" name="Picture 2" descr="C:\Users\Магомедович\Desktop\на семинар\campou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025999"/>
            <a:ext cx="2715369" cy="2715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871757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седство">
  <a:themeElements>
    <a:clrScheme name="Главная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Стандартная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седство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411</TotalTime>
  <Words>568</Words>
  <Application>Microsoft Office PowerPoint</Application>
  <PresentationFormat>Экран (4:3)</PresentationFormat>
  <Paragraphs>51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Arial</vt:lpstr>
      <vt:lpstr>Calibri</vt:lpstr>
      <vt:lpstr>Cambria</vt:lpstr>
      <vt:lpstr>Times New Roman</vt:lpstr>
      <vt:lpstr>Соседство</vt:lpstr>
      <vt:lpstr>Региональный конкурс «Лучшая команда  РДШ #05»</vt:lpstr>
      <vt:lpstr>Целью Конкурса является выявление лучших команд активистов РДШ и создание условий для дальнейшего развития и совершенствования их деятельности в образовательных организациях. </vt:lpstr>
      <vt:lpstr>Номинации</vt:lpstr>
      <vt:lpstr>Муниципальный этап проводится с апреля по сентябрь 2021 г. </vt:lpstr>
      <vt:lpstr>Комплект конкурсной документации и творческого задания 25 сентября 2021 года</vt:lpstr>
      <vt:lpstr>Комплект конкурсной документации и творческого задания 25 сентября 2021 года</vt:lpstr>
      <vt:lpstr>Республиканский этап проводится с 1 октября по 29 октября 2021 года</vt:lpstr>
      <vt:lpstr>Контактная информация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Магомедович Магомед</dc:creator>
  <cp:lastModifiedBy>Екатерина_dagman</cp:lastModifiedBy>
  <cp:revision>20</cp:revision>
  <dcterms:created xsi:type="dcterms:W3CDTF">2016-10-11T15:19:58Z</dcterms:created>
  <dcterms:modified xsi:type="dcterms:W3CDTF">2021-04-01T14:56:56Z</dcterms:modified>
</cp:coreProperties>
</file>