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2" r:id="rId2"/>
  </p:sldMasterIdLst>
  <p:notesMasterIdLst>
    <p:notesMasterId r:id="rId19"/>
  </p:notesMasterIdLst>
  <p:handoutMasterIdLst>
    <p:handoutMasterId r:id="rId20"/>
  </p:handoutMasterIdLst>
  <p:sldIdLst>
    <p:sldId id="257" r:id="rId3"/>
    <p:sldId id="271" r:id="rId4"/>
    <p:sldId id="282" r:id="rId5"/>
    <p:sldId id="258" r:id="rId6"/>
    <p:sldId id="283" r:id="rId7"/>
    <p:sldId id="284" r:id="rId8"/>
    <p:sldId id="260" r:id="rId9"/>
    <p:sldId id="261" r:id="rId10"/>
    <p:sldId id="285" r:id="rId11"/>
    <p:sldId id="264" r:id="rId12"/>
    <p:sldId id="265" r:id="rId13"/>
    <p:sldId id="286" r:id="rId14"/>
    <p:sldId id="287" r:id="rId15"/>
    <p:sldId id="288" r:id="rId16"/>
    <p:sldId id="270" r:id="rId17"/>
    <p:sldId id="289" r:id="rId18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56" autoAdjust="0"/>
    <p:restoredTop sz="95675" autoAdjust="0"/>
  </p:normalViewPr>
  <p:slideViewPr>
    <p:cSldViewPr>
      <p:cViewPr varScale="1">
        <p:scale>
          <a:sx n="82" d="100"/>
          <a:sy n="82" d="100"/>
        </p:scale>
        <p:origin x="1502" y="14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0DA519-C423-4730-91A5-2BF8C3807F19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E830F2-F3AB-4115-B0CF-29148E3D68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58659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BF6D43-42E6-407C-A7A6-6190D32D22C7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90625" y="1243013"/>
            <a:ext cx="447675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87900"/>
            <a:ext cx="5486400" cy="39163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80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80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33A749-7DB8-4DB6-8765-4F4BB5FACF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7282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3F100-4FE5-4489-A966-EF83A3F4C406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F3C1-B46A-4D43-B4DF-6EF6B906C9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олилиния 6"/>
          <p:cNvSpPr/>
          <p:nvPr userDrawn="1"/>
        </p:nvSpPr>
        <p:spPr>
          <a:xfrm>
            <a:off x="-180528" y="-171400"/>
            <a:ext cx="5902425" cy="7344816"/>
          </a:xfrm>
          <a:custGeom>
            <a:avLst/>
            <a:gdLst>
              <a:gd name="connsiteX0" fmla="*/ 2213264 w 5766955"/>
              <a:gd name="connsiteY0" fmla="*/ 0 h 6930737"/>
              <a:gd name="connsiteX1" fmla="*/ 4010891 w 5766955"/>
              <a:gd name="connsiteY1" fmla="*/ 31173 h 6930737"/>
              <a:gd name="connsiteX2" fmla="*/ 5766955 w 5766955"/>
              <a:gd name="connsiteY2" fmla="*/ 6899564 h 6930737"/>
              <a:gd name="connsiteX3" fmla="*/ 2961409 w 5766955"/>
              <a:gd name="connsiteY3" fmla="*/ 6930737 h 6930737"/>
              <a:gd name="connsiteX4" fmla="*/ 20782 w 5766955"/>
              <a:gd name="connsiteY4" fmla="*/ 3595255 h 6930737"/>
              <a:gd name="connsiteX5" fmla="*/ 0 w 5766955"/>
              <a:gd name="connsiteY5" fmla="*/ 2462646 h 6930737"/>
              <a:gd name="connsiteX6" fmla="*/ 2213264 w 5766955"/>
              <a:gd name="connsiteY6" fmla="*/ 0 h 6930737"/>
              <a:gd name="connsiteX0" fmla="*/ 2213264 w 5766955"/>
              <a:gd name="connsiteY0" fmla="*/ 0 h 6930737"/>
              <a:gd name="connsiteX1" fmla="*/ 4010891 w 5766955"/>
              <a:gd name="connsiteY1" fmla="*/ 31173 h 6930737"/>
              <a:gd name="connsiteX2" fmla="*/ 5766955 w 5766955"/>
              <a:gd name="connsiteY2" fmla="*/ 6899564 h 6930737"/>
              <a:gd name="connsiteX3" fmla="*/ 2961409 w 5766955"/>
              <a:gd name="connsiteY3" fmla="*/ 6930737 h 6930737"/>
              <a:gd name="connsiteX4" fmla="*/ 20782 w 5766955"/>
              <a:gd name="connsiteY4" fmla="*/ 3595255 h 6930737"/>
              <a:gd name="connsiteX5" fmla="*/ 0 w 5766955"/>
              <a:gd name="connsiteY5" fmla="*/ 2462646 h 6930737"/>
              <a:gd name="connsiteX6" fmla="*/ 2213264 w 5766955"/>
              <a:gd name="connsiteY6" fmla="*/ 0 h 6930737"/>
              <a:gd name="connsiteX0" fmla="*/ 2213264 w 5766955"/>
              <a:gd name="connsiteY0" fmla="*/ 0 h 6930737"/>
              <a:gd name="connsiteX1" fmla="*/ 4010891 w 5766955"/>
              <a:gd name="connsiteY1" fmla="*/ 31173 h 6930737"/>
              <a:gd name="connsiteX2" fmla="*/ 5766955 w 5766955"/>
              <a:gd name="connsiteY2" fmla="*/ 6899564 h 6930737"/>
              <a:gd name="connsiteX3" fmla="*/ 2961409 w 5766955"/>
              <a:gd name="connsiteY3" fmla="*/ 6930737 h 6930737"/>
              <a:gd name="connsiteX4" fmla="*/ 20782 w 5766955"/>
              <a:gd name="connsiteY4" fmla="*/ 3595255 h 6930737"/>
              <a:gd name="connsiteX5" fmla="*/ 0 w 5766955"/>
              <a:gd name="connsiteY5" fmla="*/ 2462646 h 6930737"/>
              <a:gd name="connsiteX6" fmla="*/ 2213264 w 5766955"/>
              <a:gd name="connsiteY6" fmla="*/ 0 h 6930737"/>
              <a:gd name="connsiteX0" fmla="*/ 2213264 w 5766955"/>
              <a:gd name="connsiteY0" fmla="*/ 0 h 6930737"/>
              <a:gd name="connsiteX1" fmla="*/ 4010891 w 5766955"/>
              <a:gd name="connsiteY1" fmla="*/ 31173 h 6930737"/>
              <a:gd name="connsiteX2" fmla="*/ 5766955 w 5766955"/>
              <a:gd name="connsiteY2" fmla="*/ 6899564 h 6930737"/>
              <a:gd name="connsiteX3" fmla="*/ 2961409 w 5766955"/>
              <a:gd name="connsiteY3" fmla="*/ 6930737 h 6930737"/>
              <a:gd name="connsiteX4" fmla="*/ 20782 w 5766955"/>
              <a:gd name="connsiteY4" fmla="*/ 3595255 h 6930737"/>
              <a:gd name="connsiteX5" fmla="*/ 0 w 5766955"/>
              <a:gd name="connsiteY5" fmla="*/ 2462646 h 6930737"/>
              <a:gd name="connsiteX6" fmla="*/ 2213264 w 5766955"/>
              <a:gd name="connsiteY6" fmla="*/ 0 h 6930737"/>
              <a:gd name="connsiteX0" fmla="*/ 2213264 w 5766955"/>
              <a:gd name="connsiteY0" fmla="*/ 0 h 6930737"/>
              <a:gd name="connsiteX1" fmla="*/ 4010891 w 5766955"/>
              <a:gd name="connsiteY1" fmla="*/ 31173 h 6930737"/>
              <a:gd name="connsiteX2" fmla="*/ 5766955 w 5766955"/>
              <a:gd name="connsiteY2" fmla="*/ 6899564 h 6930737"/>
              <a:gd name="connsiteX3" fmla="*/ 2961409 w 5766955"/>
              <a:gd name="connsiteY3" fmla="*/ 6930737 h 6930737"/>
              <a:gd name="connsiteX4" fmla="*/ 20782 w 5766955"/>
              <a:gd name="connsiteY4" fmla="*/ 3595255 h 6930737"/>
              <a:gd name="connsiteX5" fmla="*/ 0 w 5766955"/>
              <a:gd name="connsiteY5" fmla="*/ 2462646 h 6930737"/>
              <a:gd name="connsiteX6" fmla="*/ 2213264 w 5766955"/>
              <a:gd name="connsiteY6" fmla="*/ 0 h 6930737"/>
              <a:gd name="connsiteX0" fmla="*/ 2213264 w 5766955"/>
              <a:gd name="connsiteY0" fmla="*/ 0 h 6930737"/>
              <a:gd name="connsiteX1" fmla="*/ 4010891 w 5766955"/>
              <a:gd name="connsiteY1" fmla="*/ 31173 h 6930737"/>
              <a:gd name="connsiteX2" fmla="*/ 5766955 w 5766955"/>
              <a:gd name="connsiteY2" fmla="*/ 6899564 h 6930737"/>
              <a:gd name="connsiteX3" fmla="*/ 2961409 w 5766955"/>
              <a:gd name="connsiteY3" fmla="*/ 6930737 h 6930737"/>
              <a:gd name="connsiteX4" fmla="*/ 20782 w 5766955"/>
              <a:gd name="connsiteY4" fmla="*/ 3595255 h 6930737"/>
              <a:gd name="connsiteX5" fmla="*/ 0 w 5766955"/>
              <a:gd name="connsiteY5" fmla="*/ 2462646 h 6930737"/>
              <a:gd name="connsiteX6" fmla="*/ 2213264 w 5766955"/>
              <a:gd name="connsiteY6" fmla="*/ 0 h 6930737"/>
              <a:gd name="connsiteX0" fmla="*/ 2213264 w 5766955"/>
              <a:gd name="connsiteY0" fmla="*/ 0 h 6930737"/>
              <a:gd name="connsiteX1" fmla="*/ 4010891 w 5766955"/>
              <a:gd name="connsiteY1" fmla="*/ 31173 h 6930737"/>
              <a:gd name="connsiteX2" fmla="*/ 5766955 w 5766955"/>
              <a:gd name="connsiteY2" fmla="*/ 6899564 h 6930737"/>
              <a:gd name="connsiteX3" fmla="*/ 2961409 w 5766955"/>
              <a:gd name="connsiteY3" fmla="*/ 6930737 h 6930737"/>
              <a:gd name="connsiteX4" fmla="*/ 20782 w 5766955"/>
              <a:gd name="connsiteY4" fmla="*/ 3595255 h 6930737"/>
              <a:gd name="connsiteX5" fmla="*/ 0 w 5766955"/>
              <a:gd name="connsiteY5" fmla="*/ 2462646 h 6930737"/>
              <a:gd name="connsiteX6" fmla="*/ 2213264 w 5766955"/>
              <a:gd name="connsiteY6" fmla="*/ 0 h 6930737"/>
              <a:gd name="connsiteX0" fmla="*/ 2213264 w 5766955"/>
              <a:gd name="connsiteY0" fmla="*/ 0 h 6930737"/>
              <a:gd name="connsiteX1" fmla="*/ 4010891 w 5766955"/>
              <a:gd name="connsiteY1" fmla="*/ 31173 h 6930737"/>
              <a:gd name="connsiteX2" fmla="*/ 5766955 w 5766955"/>
              <a:gd name="connsiteY2" fmla="*/ 6899564 h 6930737"/>
              <a:gd name="connsiteX3" fmla="*/ 2961409 w 5766955"/>
              <a:gd name="connsiteY3" fmla="*/ 6930737 h 6930737"/>
              <a:gd name="connsiteX4" fmla="*/ 20782 w 5766955"/>
              <a:gd name="connsiteY4" fmla="*/ 3595255 h 6930737"/>
              <a:gd name="connsiteX5" fmla="*/ 0 w 5766955"/>
              <a:gd name="connsiteY5" fmla="*/ 2462646 h 6930737"/>
              <a:gd name="connsiteX6" fmla="*/ 2213264 w 5766955"/>
              <a:gd name="connsiteY6" fmla="*/ 0 h 6930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66955" h="6930737">
                <a:moveTo>
                  <a:pt x="2213264" y="0"/>
                </a:moveTo>
                <a:lnTo>
                  <a:pt x="4010891" y="31173"/>
                </a:lnTo>
                <a:cubicBezTo>
                  <a:pt x="2486891" y="2798619"/>
                  <a:pt x="3529446" y="5441373"/>
                  <a:pt x="5766955" y="6899564"/>
                </a:cubicBezTo>
                <a:lnTo>
                  <a:pt x="2961409" y="6930737"/>
                </a:lnTo>
                <a:cubicBezTo>
                  <a:pt x="2261755" y="4104410"/>
                  <a:pt x="1125681" y="3917372"/>
                  <a:pt x="20782" y="3595255"/>
                </a:cubicBezTo>
                <a:lnTo>
                  <a:pt x="0" y="2462646"/>
                </a:lnTo>
                <a:cubicBezTo>
                  <a:pt x="1818409" y="2410691"/>
                  <a:pt x="2483428" y="1444337"/>
                  <a:pt x="221326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scene3d>
            <a:camera prst="orthographicFront"/>
            <a:lightRig rig="threePt" dir="t">
              <a:rot lat="0" lon="0" rev="2820000"/>
            </a:lightRig>
          </a:scene3d>
          <a:sp3d prstMaterial="metal">
            <a:bevelT w="5969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2520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3F100-4FE5-4489-A966-EF83A3F4C406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F3C1-B46A-4D43-B4DF-6EF6B906C9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3022"/>
          <p:cNvSpPr/>
          <p:nvPr userDrawn="1"/>
        </p:nvSpPr>
        <p:spPr>
          <a:xfrm>
            <a:off x="-252536" y="-27384"/>
            <a:ext cx="9577064" cy="1775179"/>
          </a:xfrm>
          <a:custGeom>
            <a:avLst/>
            <a:gdLst>
              <a:gd name="connsiteX0" fmla="*/ 0 w 9144000"/>
              <a:gd name="connsiteY0" fmla="*/ 0 h 1628801"/>
              <a:gd name="connsiteX1" fmla="*/ 9144000 w 9144000"/>
              <a:gd name="connsiteY1" fmla="*/ 0 h 1628801"/>
              <a:gd name="connsiteX2" fmla="*/ 9144000 w 9144000"/>
              <a:gd name="connsiteY2" fmla="*/ 1628801 h 1628801"/>
              <a:gd name="connsiteX3" fmla="*/ 0 w 9144000"/>
              <a:gd name="connsiteY3" fmla="*/ 1628801 h 1628801"/>
              <a:gd name="connsiteX4" fmla="*/ 0 w 9144000"/>
              <a:gd name="connsiteY4" fmla="*/ 0 h 1628801"/>
              <a:gd name="connsiteX0" fmla="*/ 0 w 9144000"/>
              <a:gd name="connsiteY0" fmla="*/ 0 h 1628801"/>
              <a:gd name="connsiteX1" fmla="*/ 9144000 w 9144000"/>
              <a:gd name="connsiteY1" fmla="*/ 0 h 1628801"/>
              <a:gd name="connsiteX2" fmla="*/ 9144000 w 9144000"/>
              <a:gd name="connsiteY2" fmla="*/ 1628801 h 1628801"/>
              <a:gd name="connsiteX3" fmla="*/ 0 w 9144000"/>
              <a:gd name="connsiteY3" fmla="*/ 1628801 h 1628801"/>
              <a:gd name="connsiteX4" fmla="*/ 0 w 9144000"/>
              <a:gd name="connsiteY4" fmla="*/ 0 h 1628801"/>
              <a:gd name="connsiteX0" fmla="*/ 0 w 9144000"/>
              <a:gd name="connsiteY0" fmla="*/ 0 h 1775179"/>
              <a:gd name="connsiteX1" fmla="*/ 9144000 w 9144000"/>
              <a:gd name="connsiteY1" fmla="*/ 0 h 1775179"/>
              <a:gd name="connsiteX2" fmla="*/ 9144000 w 9144000"/>
              <a:gd name="connsiteY2" fmla="*/ 1628801 h 1775179"/>
              <a:gd name="connsiteX3" fmla="*/ 0 w 9144000"/>
              <a:gd name="connsiteY3" fmla="*/ 1628801 h 1775179"/>
              <a:gd name="connsiteX4" fmla="*/ 0 w 9144000"/>
              <a:gd name="connsiteY4" fmla="*/ 0 h 17751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775179">
                <a:moveTo>
                  <a:pt x="0" y="0"/>
                </a:moveTo>
                <a:lnTo>
                  <a:pt x="9144000" y="0"/>
                </a:lnTo>
                <a:lnTo>
                  <a:pt x="9144000" y="1628801"/>
                </a:lnTo>
                <a:cubicBezTo>
                  <a:pt x="6159500" y="2174901"/>
                  <a:pt x="3035300" y="968401"/>
                  <a:pt x="0" y="1628801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 prstMaterial="metal">
            <a:bevelT w="2540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4665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3F100-4FE5-4489-A966-EF83A3F4C406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F3C1-B46A-4D43-B4DF-6EF6B906C9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3022"/>
          <p:cNvSpPr/>
          <p:nvPr userDrawn="1"/>
        </p:nvSpPr>
        <p:spPr>
          <a:xfrm>
            <a:off x="-180528" y="3933056"/>
            <a:ext cx="9505056" cy="1976015"/>
          </a:xfrm>
          <a:custGeom>
            <a:avLst/>
            <a:gdLst>
              <a:gd name="connsiteX0" fmla="*/ 0 w 9144000"/>
              <a:gd name="connsiteY0" fmla="*/ 0 h 1628801"/>
              <a:gd name="connsiteX1" fmla="*/ 9144000 w 9144000"/>
              <a:gd name="connsiteY1" fmla="*/ 0 h 1628801"/>
              <a:gd name="connsiteX2" fmla="*/ 9144000 w 9144000"/>
              <a:gd name="connsiteY2" fmla="*/ 1628801 h 1628801"/>
              <a:gd name="connsiteX3" fmla="*/ 0 w 9144000"/>
              <a:gd name="connsiteY3" fmla="*/ 1628801 h 1628801"/>
              <a:gd name="connsiteX4" fmla="*/ 0 w 9144000"/>
              <a:gd name="connsiteY4" fmla="*/ 0 h 1628801"/>
              <a:gd name="connsiteX0" fmla="*/ 0 w 9144000"/>
              <a:gd name="connsiteY0" fmla="*/ 0 h 1628801"/>
              <a:gd name="connsiteX1" fmla="*/ 9144000 w 9144000"/>
              <a:gd name="connsiteY1" fmla="*/ 0 h 1628801"/>
              <a:gd name="connsiteX2" fmla="*/ 9144000 w 9144000"/>
              <a:gd name="connsiteY2" fmla="*/ 1628801 h 1628801"/>
              <a:gd name="connsiteX3" fmla="*/ 0 w 9144000"/>
              <a:gd name="connsiteY3" fmla="*/ 1628801 h 1628801"/>
              <a:gd name="connsiteX4" fmla="*/ 0 w 9144000"/>
              <a:gd name="connsiteY4" fmla="*/ 0 h 1628801"/>
              <a:gd name="connsiteX0" fmla="*/ 0 w 9144000"/>
              <a:gd name="connsiteY0" fmla="*/ 0 h 1775179"/>
              <a:gd name="connsiteX1" fmla="*/ 9144000 w 9144000"/>
              <a:gd name="connsiteY1" fmla="*/ 0 h 1775179"/>
              <a:gd name="connsiteX2" fmla="*/ 9144000 w 9144000"/>
              <a:gd name="connsiteY2" fmla="*/ 1628801 h 1775179"/>
              <a:gd name="connsiteX3" fmla="*/ 0 w 9144000"/>
              <a:gd name="connsiteY3" fmla="*/ 1628801 h 1775179"/>
              <a:gd name="connsiteX4" fmla="*/ 0 w 9144000"/>
              <a:gd name="connsiteY4" fmla="*/ 0 h 1775179"/>
              <a:gd name="connsiteX0" fmla="*/ 0 w 9144000"/>
              <a:gd name="connsiteY0" fmla="*/ 282222 h 2057401"/>
              <a:gd name="connsiteX1" fmla="*/ 9144000 w 9144000"/>
              <a:gd name="connsiteY1" fmla="*/ 282222 h 2057401"/>
              <a:gd name="connsiteX2" fmla="*/ 9144000 w 9144000"/>
              <a:gd name="connsiteY2" fmla="*/ 1911023 h 2057401"/>
              <a:gd name="connsiteX3" fmla="*/ 0 w 9144000"/>
              <a:gd name="connsiteY3" fmla="*/ 1911023 h 2057401"/>
              <a:gd name="connsiteX4" fmla="*/ 0 w 9144000"/>
              <a:gd name="connsiteY4" fmla="*/ 282222 h 2057401"/>
              <a:gd name="connsiteX0" fmla="*/ 0 w 9144000"/>
              <a:gd name="connsiteY0" fmla="*/ 200836 h 1976015"/>
              <a:gd name="connsiteX1" fmla="*/ 9144000 w 9144000"/>
              <a:gd name="connsiteY1" fmla="*/ 200836 h 1976015"/>
              <a:gd name="connsiteX2" fmla="*/ 9144000 w 9144000"/>
              <a:gd name="connsiteY2" fmla="*/ 1829637 h 1976015"/>
              <a:gd name="connsiteX3" fmla="*/ 0 w 9144000"/>
              <a:gd name="connsiteY3" fmla="*/ 1829637 h 1976015"/>
              <a:gd name="connsiteX4" fmla="*/ 0 w 9144000"/>
              <a:gd name="connsiteY4" fmla="*/ 200836 h 1976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976015">
                <a:moveTo>
                  <a:pt x="0" y="200836"/>
                </a:moveTo>
                <a:cubicBezTo>
                  <a:pt x="3022600" y="-434164"/>
                  <a:pt x="6083300" y="683436"/>
                  <a:pt x="9144000" y="200836"/>
                </a:cubicBezTo>
                <a:lnTo>
                  <a:pt x="9144000" y="1829637"/>
                </a:lnTo>
                <a:cubicBezTo>
                  <a:pt x="6159500" y="2375737"/>
                  <a:pt x="3035300" y="1169237"/>
                  <a:pt x="0" y="1829637"/>
                </a:cubicBezTo>
                <a:lnTo>
                  <a:pt x="0" y="2008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 prstMaterial="metal">
            <a:bevelT w="2540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7090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3F100-4FE5-4489-A966-EF83A3F4C406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F3C1-B46A-4D43-B4DF-6EF6B906C9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3022"/>
          <p:cNvSpPr/>
          <p:nvPr userDrawn="1"/>
        </p:nvSpPr>
        <p:spPr>
          <a:xfrm>
            <a:off x="-252536" y="0"/>
            <a:ext cx="9577064" cy="1775179"/>
          </a:xfrm>
          <a:custGeom>
            <a:avLst/>
            <a:gdLst>
              <a:gd name="connsiteX0" fmla="*/ 0 w 9144000"/>
              <a:gd name="connsiteY0" fmla="*/ 0 h 1628801"/>
              <a:gd name="connsiteX1" fmla="*/ 9144000 w 9144000"/>
              <a:gd name="connsiteY1" fmla="*/ 0 h 1628801"/>
              <a:gd name="connsiteX2" fmla="*/ 9144000 w 9144000"/>
              <a:gd name="connsiteY2" fmla="*/ 1628801 h 1628801"/>
              <a:gd name="connsiteX3" fmla="*/ 0 w 9144000"/>
              <a:gd name="connsiteY3" fmla="*/ 1628801 h 1628801"/>
              <a:gd name="connsiteX4" fmla="*/ 0 w 9144000"/>
              <a:gd name="connsiteY4" fmla="*/ 0 h 1628801"/>
              <a:gd name="connsiteX0" fmla="*/ 0 w 9144000"/>
              <a:gd name="connsiteY0" fmla="*/ 0 h 1628801"/>
              <a:gd name="connsiteX1" fmla="*/ 9144000 w 9144000"/>
              <a:gd name="connsiteY1" fmla="*/ 0 h 1628801"/>
              <a:gd name="connsiteX2" fmla="*/ 9144000 w 9144000"/>
              <a:gd name="connsiteY2" fmla="*/ 1628801 h 1628801"/>
              <a:gd name="connsiteX3" fmla="*/ 0 w 9144000"/>
              <a:gd name="connsiteY3" fmla="*/ 1628801 h 1628801"/>
              <a:gd name="connsiteX4" fmla="*/ 0 w 9144000"/>
              <a:gd name="connsiteY4" fmla="*/ 0 h 1628801"/>
              <a:gd name="connsiteX0" fmla="*/ 0 w 9144000"/>
              <a:gd name="connsiteY0" fmla="*/ 0 h 1775179"/>
              <a:gd name="connsiteX1" fmla="*/ 9144000 w 9144000"/>
              <a:gd name="connsiteY1" fmla="*/ 0 h 1775179"/>
              <a:gd name="connsiteX2" fmla="*/ 9144000 w 9144000"/>
              <a:gd name="connsiteY2" fmla="*/ 1628801 h 1775179"/>
              <a:gd name="connsiteX3" fmla="*/ 0 w 9144000"/>
              <a:gd name="connsiteY3" fmla="*/ 1628801 h 1775179"/>
              <a:gd name="connsiteX4" fmla="*/ 0 w 9144000"/>
              <a:gd name="connsiteY4" fmla="*/ 0 h 17751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775179">
                <a:moveTo>
                  <a:pt x="0" y="0"/>
                </a:moveTo>
                <a:lnTo>
                  <a:pt x="9144000" y="0"/>
                </a:lnTo>
                <a:lnTo>
                  <a:pt x="9144000" y="1628801"/>
                </a:lnTo>
                <a:cubicBezTo>
                  <a:pt x="6159500" y="2174901"/>
                  <a:pt x="3035300" y="968401"/>
                  <a:pt x="0" y="1628801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 prstMaterial="metal">
            <a:bevelT w="2540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3208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3F100-4FE5-4489-A966-EF83A3F4C406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F3C1-B46A-4D43-B4DF-6EF6B906C9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3022"/>
          <p:cNvSpPr/>
          <p:nvPr userDrawn="1"/>
        </p:nvSpPr>
        <p:spPr>
          <a:xfrm>
            <a:off x="-216532" y="-6301"/>
            <a:ext cx="9577064" cy="1775179"/>
          </a:xfrm>
          <a:custGeom>
            <a:avLst/>
            <a:gdLst>
              <a:gd name="connsiteX0" fmla="*/ 0 w 9144000"/>
              <a:gd name="connsiteY0" fmla="*/ 0 h 1628801"/>
              <a:gd name="connsiteX1" fmla="*/ 9144000 w 9144000"/>
              <a:gd name="connsiteY1" fmla="*/ 0 h 1628801"/>
              <a:gd name="connsiteX2" fmla="*/ 9144000 w 9144000"/>
              <a:gd name="connsiteY2" fmla="*/ 1628801 h 1628801"/>
              <a:gd name="connsiteX3" fmla="*/ 0 w 9144000"/>
              <a:gd name="connsiteY3" fmla="*/ 1628801 h 1628801"/>
              <a:gd name="connsiteX4" fmla="*/ 0 w 9144000"/>
              <a:gd name="connsiteY4" fmla="*/ 0 h 1628801"/>
              <a:gd name="connsiteX0" fmla="*/ 0 w 9144000"/>
              <a:gd name="connsiteY0" fmla="*/ 0 h 1628801"/>
              <a:gd name="connsiteX1" fmla="*/ 9144000 w 9144000"/>
              <a:gd name="connsiteY1" fmla="*/ 0 h 1628801"/>
              <a:gd name="connsiteX2" fmla="*/ 9144000 w 9144000"/>
              <a:gd name="connsiteY2" fmla="*/ 1628801 h 1628801"/>
              <a:gd name="connsiteX3" fmla="*/ 0 w 9144000"/>
              <a:gd name="connsiteY3" fmla="*/ 1628801 h 1628801"/>
              <a:gd name="connsiteX4" fmla="*/ 0 w 9144000"/>
              <a:gd name="connsiteY4" fmla="*/ 0 h 1628801"/>
              <a:gd name="connsiteX0" fmla="*/ 0 w 9144000"/>
              <a:gd name="connsiteY0" fmla="*/ 0 h 1775179"/>
              <a:gd name="connsiteX1" fmla="*/ 9144000 w 9144000"/>
              <a:gd name="connsiteY1" fmla="*/ 0 h 1775179"/>
              <a:gd name="connsiteX2" fmla="*/ 9144000 w 9144000"/>
              <a:gd name="connsiteY2" fmla="*/ 1628801 h 1775179"/>
              <a:gd name="connsiteX3" fmla="*/ 0 w 9144000"/>
              <a:gd name="connsiteY3" fmla="*/ 1628801 h 1775179"/>
              <a:gd name="connsiteX4" fmla="*/ 0 w 9144000"/>
              <a:gd name="connsiteY4" fmla="*/ 0 h 17751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775179">
                <a:moveTo>
                  <a:pt x="0" y="0"/>
                </a:moveTo>
                <a:lnTo>
                  <a:pt x="9144000" y="0"/>
                </a:lnTo>
                <a:lnTo>
                  <a:pt x="9144000" y="1628801"/>
                </a:lnTo>
                <a:cubicBezTo>
                  <a:pt x="6159500" y="2174901"/>
                  <a:pt x="3035300" y="968401"/>
                  <a:pt x="0" y="1628801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 prstMaterial="metal">
            <a:bevelT w="2540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7233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3F100-4FE5-4489-A966-EF83A3F4C406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F3C1-B46A-4D43-B4DF-6EF6B906C9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3022"/>
          <p:cNvSpPr/>
          <p:nvPr userDrawn="1"/>
        </p:nvSpPr>
        <p:spPr>
          <a:xfrm>
            <a:off x="-216532" y="-6301"/>
            <a:ext cx="9577064" cy="1775179"/>
          </a:xfrm>
          <a:custGeom>
            <a:avLst/>
            <a:gdLst>
              <a:gd name="connsiteX0" fmla="*/ 0 w 9144000"/>
              <a:gd name="connsiteY0" fmla="*/ 0 h 1628801"/>
              <a:gd name="connsiteX1" fmla="*/ 9144000 w 9144000"/>
              <a:gd name="connsiteY1" fmla="*/ 0 h 1628801"/>
              <a:gd name="connsiteX2" fmla="*/ 9144000 w 9144000"/>
              <a:gd name="connsiteY2" fmla="*/ 1628801 h 1628801"/>
              <a:gd name="connsiteX3" fmla="*/ 0 w 9144000"/>
              <a:gd name="connsiteY3" fmla="*/ 1628801 h 1628801"/>
              <a:gd name="connsiteX4" fmla="*/ 0 w 9144000"/>
              <a:gd name="connsiteY4" fmla="*/ 0 h 1628801"/>
              <a:gd name="connsiteX0" fmla="*/ 0 w 9144000"/>
              <a:gd name="connsiteY0" fmla="*/ 0 h 1628801"/>
              <a:gd name="connsiteX1" fmla="*/ 9144000 w 9144000"/>
              <a:gd name="connsiteY1" fmla="*/ 0 h 1628801"/>
              <a:gd name="connsiteX2" fmla="*/ 9144000 w 9144000"/>
              <a:gd name="connsiteY2" fmla="*/ 1628801 h 1628801"/>
              <a:gd name="connsiteX3" fmla="*/ 0 w 9144000"/>
              <a:gd name="connsiteY3" fmla="*/ 1628801 h 1628801"/>
              <a:gd name="connsiteX4" fmla="*/ 0 w 9144000"/>
              <a:gd name="connsiteY4" fmla="*/ 0 h 1628801"/>
              <a:gd name="connsiteX0" fmla="*/ 0 w 9144000"/>
              <a:gd name="connsiteY0" fmla="*/ 0 h 1775179"/>
              <a:gd name="connsiteX1" fmla="*/ 9144000 w 9144000"/>
              <a:gd name="connsiteY1" fmla="*/ 0 h 1775179"/>
              <a:gd name="connsiteX2" fmla="*/ 9144000 w 9144000"/>
              <a:gd name="connsiteY2" fmla="*/ 1628801 h 1775179"/>
              <a:gd name="connsiteX3" fmla="*/ 0 w 9144000"/>
              <a:gd name="connsiteY3" fmla="*/ 1628801 h 1775179"/>
              <a:gd name="connsiteX4" fmla="*/ 0 w 9144000"/>
              <a:gd name="connsiteY4" fmla="*/ 0 h 17751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775179">
                <a:moveTo>
                  <a:pt x="0" y="0"/>
                </a:moveTo>
                <a:lnTo>
                  <a:pt x="9144000" y="0"/>
                </a:lnTo>
                <a:lnTo>
                  <a:pt x="9144000" y="1628801"/>
                </a:lnTo>
                <a:cubicBezTo>
                  <a:pt x="6159500" y="2174901"/>
                  <a:pt x="3035300" y="968401"/>
                  <a:pt x="0" y="1628801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 prstMaterial="metal">
            <a:bevelT w="2540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1318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3F100-4FE5-4489-A966-EF83A3F4C406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F3C1-B46A-4D43-B4DF-6EF6B906C9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603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3F100-4FE5-4489-A966-EF83A3F4C406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F3C1-B46A-4D43-B4DF-6EF6B906C9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2357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3F100-4FE5-4489-A966-EF83A3F4C406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F3C1-B46A-4D43-B4DF-6EF6B906C9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3022"/>
          <p:cNvSpPr/>
          <p:nvPr userDrawn="1"/>
        </p:nvSpPr>
        <p:spPr>
          <a:xfrm>
            <a:off x="-176460" y="4437113"/>
            <a:ext cx="9505056" cy="1728192"/>
          </a:xfrm>
          <a:custGeom>
            <a:avLst/>
            <a:gdLst>
              <a:gd name="connsiteX0" fmla="*/ 0 w 9144000"/>
              <a:gd name="connsiteY0" fmla="*/ 0 h 1628801"/>
              <a:gd name="connsiteX1" fmla="*/ 9144000 w 9144000"/>
              <a:gd name="connsiteY1" fmla="*/ 0 h 1628801"/>
              <a:gd name="connsiteX2" fmla="*/ 9144000 w 9144000"/>
              <a:gd name="connsiteY2" fmla="*/ 1628801 h 1628801"/>
              <a:gd name="connsiteX3" fmla="*/ 0 w 9144000"/>
              <a:gd name="connsiteY3" fmla="*/ 1628801 h 1628801"/>
              <a:gd name="connsiteX4" fmla="*/ 0 w 9144000"/>
              <a:gd name="connsiteY4" fmla="*/ 0 h 1628801"/>
              <a:gd name="connsiteX0" fmla="*/ 0 w 9144000"/>
              <a:gd name="connsiteY0" fmla="*/ 0 h 1628801"/>
              <a:gd name="connsiteX1" fmla="*/ 9144000 w 9144000"/>
              <a:gd name="connsiteY1" fmla="*/ 0 h 1628801"/>
              <a:gd name="connsiteX2" fmla="*/ 9144000 w 9144000"/>
              <a:gd name="connsiteY2" fmla="*/ 1628801 h 1628801"/>
              <a:gd name="connsiteX3" fmla="*/ 0 w 9144000"/>
              <a:gd name="connsiteY3" fmla="*/ 1628801 h 1628801"/>
              <a:gd name="connsiteX4" fmla="*/ 0 w 9144000"/>
              <a:gd name="connsiteY4" fmla="*/ 0 h 1628801"/>
              <a:gd name="connsiteX0" fmla="*/ 0 w 9144000"/>
              <a:gd name="connsiteY0" fmla="*/ 0 h 1775179"/>
              <a:gd name="connsiteX1" fmla="*/ 9144000 w 9144000"/>
              <a:gd name="connsiteY1" fmla="*/ 0 h 1775179"/>
              <a:gd name="connsiteX2" fmla="*/ 9144000 w 9144000"/>
              <a:gd name="connsiteY2" fmla="*/ 1628801 h 1775179"/>
              <a:gd name="connsiteX3" fmla="*/ 0 w 9144000"/>
              <a:gd name="connsiteY3" fmla="*/ 1628801 h 1775179"/>
              <a:gd name="connsiteX4" fmla="*/ 0 w 9144000"/>
              <a:gd name="connsiteY4" fmla="*/ 0 h 1775179"/>
              <a:gd name="connsiteX0" fmla="*/ 0 w 9144000"/>
              <a:gd name="connsiteY0" fmla="*/ 282222 h 2057401"/>
              <a:gd name="connsiteX1" fmla="*/ 9144000 w 9144000"/>
              <a:gd name="connsiteY1" fmla="*/ 282222 h 2057401"/>
              <a:gd name="connsiteX2" fmla="*/ 9144000 w 9144000"/>
              <a:gd name="connsiteY2" fmla="*/ 1911023 h 2057401"/>
              <a:gd name="connsiteX3" fmla="*/ 0 w 9144000"/>
              <a:gd name="connsiteY3" fmla="*/ 1911023 h 2057401"/>
              <a:gd name="connsiteX4" fmla="*/ 0 w 9144000"/>
              <a:gd name="connsiteY4" fmla="*/ 282222 h 2057401"/>
              <a:gd name="connsiteX0" fmla="*/ 0 w 9144000"/>
              <a:gd name="connsiteY0" fmla="*/ 200836 h 1976015"/>
              <a:gd name="connsiteX1" fmla="*/ 9144000 w 9144000"/>
              <a:gd name="connsiteY1" fmla="*/ 200836 h 1976015"/>
              <a:gd name="connsiteX2" fmla="*/ 9144000 w 9144000"/>
              <a:gd name="connsiteY2" fmla="*/ 1829637 h 1976015"/>
              <a:gd name="connsiteX3" fmla="*/ 0 w 9144000"/>
              <a:gd name="connsiteY3" fmla="*/ 1829637 h 1976015"/>
              <a:gd name="connsiteX4" fmla="*/ 0 w 9144000"/>
              <a:gd name="connsiteY4" fmla="*/ 200836 h 1976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976015">
                <a:moveTo>
                  <a:pt x="0" y="200836"/>
                </a:moveTo>
                <a:cubicBezTo>
                  <a:pt x="3022600" y="-434164"/>
                  <a:pt x="6083300" y="683436"/>
                  <a:pt x="9144000" y="200836"/>
                </a:cubicBezTo>
                <a:lnTo>
                  <a:pt x="9144000" y="1829637"/>
                </a:lnTo>
                <a:cubicBezTo>
                  <a:pt x="6159500" y="2375737"/>
                  <a:pt x="3035300" y="1169237"/>
                  <a:pt x="0" y="1829637"/>
                </a:cubicBezTo>
                <a:lnTo>
                  <a:pt x="0" y="2008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 prstMaterial="metal">
            <a:bevelT w="2540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2639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3F100-4FE5-4489-A966-EF83A3F4C406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F3C1-B46A-4D43-B4DF-6EF6B906C9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7141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3F100-4FE5-4489-A966-EF83A3F4C406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F3C1-B46A-4D43-B4DF-6EF6B906C9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8735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3F100-4FE5-4489-A966-EF83A3F4C406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50F3C1-B46A-4D43-B4DF-6EF6B906C9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1324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&#1088;&#1076;&#1096;.&#1088;&#1092;/" TargetMode="External"/><Relationship Id="rId5" Type="http://schemas.openxmlformats.org/officeDocument/2006/relationships/hyperlink" Target="http://www.dagman.ru/" TargetMode="External"/><Relationship Id="rId4" Type="http://schemas.openxmlformats.org/officeDocument/2006/relationships/hyperlink" Target="http://www.dagminobr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47864" y="2204864"/>
            <a:ext cx="5544616" cy="866527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br>
              <a:rPr lang="ru-RU" sz="5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br>
              <a:rPr lang="ru-RU" sz="5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5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Peach Milk 2.0"/>
              </a:rPr>
              <a:t>Детские общественные объединения</a:t>
            </a:r>
          </a:p>
        </p:txBody>
      </p:sp>
      <p:pic>
        <p:nvPicPr>
          <p:cNvPr id="1026" name="Picture 2" descr="https://edu.tatar.ru/upload/storage/org607/files/%D0%AD%D0%BC%D0%B1%D0%BB%D0%B5%D0%BC%D0%B0%20%D0%A0%D0%94%D0%A8(1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876" y="260648"/>
            <a:ext cx="2232248" cy="2232248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6342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bg1"/>
                </a:solidFill>
              </a:rPr>
              <a:t>В чем различия понятий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700808"/>
            <a:ext cx="2736304" cy="36004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1800" b="1" dirty="0">
                <a:solidFill>
                  <a:schemeClr val="tx1"/>
                </a:solidFill>
              </a:rPr>
              <a:t>ДЕТСКАЯ ОРГАНИЗАЦИЯ</a:t>
            </a: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3132093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/>
              <a:t>ДЕТСКОЕ ОБЩЕСТВЕННОЕ ОБЪЕДИНЕНИЕ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51520" y="4286976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/>
              <a:t>ДЕТСКОЕ ДВИЖЕНИЕ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28204" y="1662708"/>
            <a:ext cx="85689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/>
              <a:t>                                                – объединение людей, совместно реализующих некоторую программу или цель, и действующих на основе определенных процедур. Характерной особенностью организации является наличие в ней специализированного персонала, прошедшего специальную подготовку и выполняющего функцию управления.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3528" y="3118754"/>
            <a:ext cx="84736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/>
              <a:t>                                                                                – общественное формирование, в котором самостоятельно или вместе со взрослыми добровольно объединяются несовершеннолетние граждане для совместной деятельности. К ДОО могут быть отнесены различные организации, клубы, общества, команды, союзы, отряды.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3528" y="4286976"/>
            <a:ext cx="83529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/>
              <a:t>                                       - </a:t>
            </a:r>
            <a:r>
              <a:rPr lang="ru-RU" dirty="0"/>
              <a:t>совокупность действий и деятельностей всех детских (в том числе подростковых и юношеских) общественных объединений и организаций,  существующих в регионе (крае, области) или территориальной единице (городе, районе). Они могут отличаться, прежде всего, содержанием и направленностью деятельности объединений и организаций определенного типа. Например: пионерское движение, экологическое движение, скаутское движение, военно-патриотическое движение.</a:t>
            </a:r>
          </a:p>
        </p:txBody>
      </p:sp>
    </p:spTree>
    <p:extLst>
      <p:ext uri="{BB962C8B-B14F-4D97-AF65-F5344CB8AC3E}">
        <p14:creationId xmlns:p14="http://schemas.microsoft.com/office/powerpoint/2010/main" val="704116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bg1"/>
                </a:solidFill>
              </a:rPr>
              <a:t>Бинго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3607333"/>
              </p:ext>
            </p:extLst>
          </p:nvPr>
        </p:nvGraphicFramePr>
        <p:xfrm>
          <a:off x="395536" y="2420888"/>
          <a:ext cx="8207376" cy="219456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7357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57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57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Нормативно-правовые акты регулирующие деятельность ДОО?</a:t>
                      </a:r>
                      <a:endParaRPr lang="ru-RU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Программа ДОО?</a:t>
                      </a:r>
                      <a:endParaRPr lang="ru-RU" b="1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Проект?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Лидер?</a:t>
                      </a:r>
                    </a:p>
                    <a:p>
                      <a:pPr algn="ctr"/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Расшифруйте </a:t>
                      </a:r>
                    </a:p>
                    <a:p>
                      <a:pPr algn="ctr"/>
                      <a:r>
                        <a:rPr lang="ru-RU" sz="1800" b="1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ООГО «РДШ»</a:t>
                      </a:r>
                      <a:endParaRPr lang="ru-RU" b="1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Атрибутика?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 КТД сколько этапов?</a:t>
                      </a:r>
                    </a:p>
                    <a:p>
                      <a:pPr algn="ctr"/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День рождение РДШ?</a:t>
                      </a:r>
                      <a:endParaRPr lang="ru-RU" b="1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Сколько направлений в РДШ, какие?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5" name="Picture 2" descr="https://edu.tatar.ru/upload/storage/org607/files/%D0%AD%D0%BC%D0%B1%D0%BB%D0%B5%D0%BC%D0%B0%20%D0%A0%D0%94%D0%A8(1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77" y="5057800"/>
            <a:ext cx="1800200" cy="180020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15526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Бинго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3846808"/>
              </p:ext>
            </p:extLst>
          </p:nvPr>
        </p:nvGraphicFramePr>
        <p:xfrm>
          <a:off x="459880" y="1556792"/>
          <a:ext cx="8207376" cy="4744536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8879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3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57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64296">
                <a:tc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endParaRPr lang="ru-RU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buFont typeface="+mj-lt"/>
                        <a:buNone/>
                      </a:pPr>
                      <a:endParaRPr lang="ru-RU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algn="ctr" defTabSz="914400" rtl="0" eaLnBrk="1" latinLnBrk="0" hangingPunct="1">
                        <a:buFont typeface="+mj-lt"/>
                        <a:buNone/>
                      </a:pPr>
                      <a:endParaRPr lang="ru-RU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01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ru-RU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57107" y="1581086"/>
            <a:ext cx="279463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ru-RU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Конвенция о правах ребенка 1989г., (ст. 15)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Конституция РФ 2004г., (ст.30)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Гражданский кодекс РФ., (ст.117)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Ф/З «Об общественных объединениях», (ст. 5).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Ф/З «О гос. Поддержке молодежных и ДОО», (ст. 4). 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Закон РФ «Об образовании», (№273 ред. от 1.05.17г.).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Региональные законодательные акты.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Указ Президента РФ, (№ 536).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Распоряжение Правительства РФ, (746-р от 21. 04.16г.)</a:t>
            </a:r>
          </a:p>
          <a:p>
            <a:pPr marL="228600" indent="-228600">
              <a:buFont typeface="+mj-lt"/>
              <a:buAutoNum type="arabicPeriod"/>
            </a:pPr>
            <a:endParaRPr lang="ru-RU" sz="1100" b="1" dirty="0">
              <a:solidFill>
                <a:schemeClr val="dk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34348" y="1827308"/>
            <a:ext cx="24482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Программа - описание модели будущей деятельности по одному или нескольким направлениям, рассчитанной на достижение определённых результатов в будущем.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003344" y="1713313"/>
            <a:ext cx="24482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400" b="1" dirty="0">
              <a:solidFill>
                <a:schemeClr val="dk1"/>
              </a:solidFill>
            </a:endParaRPr>
          </a:p>
          <a:p>
            <a:pPr algn="ctr"/>
            <a:r>
              <a:rPr lang="ru-RU" sz="1400" b="1" dirty="0">
                <a:solidFill>
                  <a:srgbClr val="FF0000"/>
                </a:solidFill>
              </a:rPr>
              <a:t>Проект – комплекс взаимосвязанных мероприятий, предназначенных для достижения, в течение заданного периода времени и при установленном бюджете</a:t>
            </a:r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57107" y="5662452"/>
            <a:ext cx="248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Коллективно - творческое дело, 6 этапов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42024" y="5796313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</a:rPr>
              <a:t>29 октября 2015 г.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03344" y="5876402"/>
            <a:ext cx="25922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FF0000"/>
                </a:solidFill>
              </a:rPr>
              <a:t>4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7793" y="4256260"/>
            <a:ext cx="26823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Лицо в какой-либо организации, пользующееся большим, признанным авторитетом, обладающее влиянием, которое проявляется как управляющие действия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53363" y="4277457"/>
            <a:ext cx="274998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rgbClr val="0070C0"/>
                </a:solidFill>
              </a:rPr>
              <a:t>Общероссийская общественно-государственная детско-юношеская организация «Российское движение школьников»</a:t>
            </a:r>
          </a:p>
          <a:p>
            <a:endParaRPr lang="ru-RU" sz="1400" b="1" dirty="0">
              <a:solidFill>
                <a:schemeClr val="dk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03344" y="4297215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Атрибутика - Совокупность существенных отличительных (часто внешних) признаков принадлежности к чему-либо, признаков общих для какого-либо ряда предметов, явлений 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3560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3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>
                <a:solidFill>
                  <a:schemeClr val="bg1"/>
                </a:solidFill>
                <a:effectLst/>
              </a:rPr>
              <a:t>Отметьте галочкой те направления,</a:t>
            </a:r>
            <a:br>
              <a:rPr lang="ru-RU" sz="2800" b="1" dirty="0">
                <a:solidFill>
                  <a:schemeClr val="bg1"/>
                </a:solidFill>
                <a:effectLst/>
              </a:rPr>
            </a:br>
            <a:r>
              <a:rPr lang="ru-RU" sz="2800" b="1" dirty="0">
                <a:solidFill>
                  <a:schemeClr val="bg1"/>
                </a:solidFill>
                <a:effectLst/>
              </a:rPr>
              <a:t> которые есть в вашей организации</a:t>
            </a:r>
            <a:endParaRPr lang="ru-RU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1423673"/>
              </p:ext>
            </p:extLst>
          </p:nvPr>
        </p:nvGraphicFramePr>
        <p:xfrm>
          <a:off x="323528" y="1700808"/>
          <a:ext cx="8424936" cy="486156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8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484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10344">
                <a:tc>
                  <a:txBody>
                    <a:bodyPr/>
                    <a:lstStyle/>
                    <a:p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</a:rPr>
                        <a:t>Направления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</a:rPr>
                        <a:t>СОШ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</a:rPr>
                        <a:t>Личностное развитие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</a:rPr>
                        <a:t>Гражданская активность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</a:rPr>
                        <a:t>Информационно-</a:t>
                      </a:r>
                      <a:r>
                        <a:rPr lang="ru-RU" sz="1400" dirty="0" err="1">
                          <a:solidFill>
                            <a:srgbClr val="0070C0"/>
                          </a:solidFill>
                        </a:rPr>
                        <a:t>медийное</a:t>
                      </a:r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</a:rPr>
                        <a:t>Военно-патриотическое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Ориентированные  преимущественно на социализацию личности ребенка (тимуровские, социально-реабилитационные)</a:t>
                      </a:r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Индивидуальная направленность (ЮПС, ЮИД, юные армейцы,</a:t>
                      </a:r>
                      <a:r>
                        <a:rPr lang="ru-RU" sz="1400" baseline="0" dirty="0"/>
                        <a:t> юные казаки и т.д.</a:t>
                      </a:r>
                      <a:r>
                        <a:rPr lang="ru-RU" sz="14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ru-RU" sz="1400" dirty="0"/>
                        <a:t>Начальной профессиональной ориентации и подготовки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Культурологических, историко-поисковых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Экологического движения и движения «Культура мира»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Спортивного, </a:t>
                      </a:r>
                      <a:r>
                        <a:rPr lang="ru-RU" sz="1400" dirty="0" err="1"/>
                        <a:t>туристическо</a:t>
                      </a:r>
                      <a:r>
                        <a:rPr lang="ru-RU" sz="1400" dirty="0"/>
                        <a:t> – краеведческого движения за здоровый образ жизни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Досуговые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Информационные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2956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5859150"/>
              </p:ext>
            </p:extLst>
          </p:nvPr>
        </p:nvGraphicFramePr>
        <p:xfrm>
          <a:off x="323528" y="1700808"/>
          <a:ext cx="8424936" cy="486156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8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484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10344">
                <a:tc>
                  <a:txBody>
                    <a:bodyPr/>
                    <a:lstStyle/>
                    <a:p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</a:rPr>
                        <a:t>Направления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</a:rPr>
                        <a:t>СОШ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</a:rPr>
                        <a:t>Личностное развитие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</a:rPr>
                        <a:t>Гражданская активность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</a:rPr>
                        <a:t>Информационно-</a:t>
                      </a:r>
                      <a:r>
                        <a:rPr lang="ru-RU" sz="1400" dirty="0" err="1">
                          <a:solidFill>
                            <a:srgbClr val="0070C0"/>
                          </a:solidFill>
                        </a:rPr>
                        <a:t>медийное</a:t>
                      </a:r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</a:rPr>
                        <a:t>Военно-патриотическое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Ориентированные  преимущественно на социализацию личности ребенка (тимуровские, социально-реабилитационные)</a:t>
                      </a:r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solidFill>
                            <a:srgbClr val="FF0000"/>
                          </a:solidFill>
                        </a:rPr>
                        <a:t>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Индивидуальная направленность (ЮПС, ЮИД, юные армейцы,</a:t>
                      </a:r>
                      <a:r>
                        <a:rPr lang="ru-RU" sz="1400" baseline="0" dirty="0"/>
                        <a:t> юные казаки и т.д.</a:t>
                      </a:r>
                      <a:r>
                        <a:rPr lang="ru-RU" sz="14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solidFill>
                            <a:srgbClr val="FF0000"/>
                          </a:solidFill>
                        </a:rPr>
                        <a:t>+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ru-RU" sz="1400" dirty="0"/>
                        <a:t>Начальной профессиональной ориентации и подготовки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solidFill>
                            <a:srgbClr val="FF0000"/>
                          </a:solidFill>
                        </a:rPr>
                        <a:t>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Культурологических, историко-поисковых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solidFill>
                            <a:srgbClr val="FF0000"/>
                          </a:solidFill>
                        </a:rPr>
                        <a:t>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Экологического движения и движения «Культура мира»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solidFill>
                            <a:srgbClr val="FF0000"/>
                          </a:solidFill>
                        </a:rPr>
                        <a:t>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Спортивного, </a:t>
                      </a:r>
                      <a:r>
                        <a:rPr lang="ru-RU" sz="1400" dirty="0" err="1"/>
                        <a:t>туристическо</a:t>
                      </a:r>
                      <a:r>
                        <a:rPr lang="ru-RU" sz="1400" dirty="0"/>
                        <a:t> – краеведческого движения за здоровый образ жизни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solidFill>
                            <a:srgbClr val="FF0000"/>
                          </a:solidFill>
                        </a:rPr>
                        <a:t>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Досуговые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solidFill>
                            <a:srgbClr val="FF0000"/>
                          </a:solidFill>
                        </a:rPr>
                        <a:t>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Информационные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solidFill>
                            <a:srgbClr val="FF0000"/>
                          </a:solidFill>
                        </a:rPr>
                        <a:t>+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18443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err="1">
                <a:solidFill>
                  <a:schemeClr val="bg1"/>
                </a:solidFill>
              </a:rPr>
              <a:t>Портфолио</a:t>
            </a:r>
            <a:r>
              <a:rPr lang="ru-RU" sz="3600" b="1" dirty="0">
                <a:solidFill>
                  <a:schemeClr val="bg1"/>
                </a:solidFill>
              </a:rPr>
              <a:t> вашего детского объединения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628800"/>
            <a:ext cx="8352928" cy="4525963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Визитная карточка ДОО</a:t>
            </a:r>
          </a:p>
          <a:p>
            <a:pPr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Приказ школы о деятельности РДШ</a:t>
            </a:r>
          </a:p>
          <a:p>
            <a:pPr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Устав ДОО</a:t>
            </a:r>
          </a:p>
          <a:p>
            <a:pPr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Дополнение к Уставу школы</a:t>
            </a:r>
          </a:p>
          <a:p>
            <a:pPr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Программа ДОО</a:t>
            </a:r>
          </a:p>
          <a:p>
            <a:pPr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План работы ДОО</a:t>
            </a:r>
          </a:p>
          <a:p>
            <a:pPr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Положение о Совете Лидеров. План заседаний Совета Лидеров</a:t>
            </a:r>
          </a:p>
          <a:p>
            <a:pPr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Положение о выборах председателя Совета Лидеров</a:t>
            </a:r>
          </a:p>
          <a:p>
            <a:pPr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Архив газетных статей о ДОО</a:t>
            </a:r>
          </a:p>
          <a:p>
            <a:pPr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Договора с организациями о сотрудничестве</a:t>
            </a:r>
          </a:p>
          <a:p>
            <a:pPr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Эскиз стенда ДОО</a:t>
            </a:r>
          </a:p>
          <a:p>
            <a:pPr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Материалы о достижениях (копии грамот, наградных  материалов)</a:t>
            </a:r>
          </a:p>
          <a:p>
            <a:pPr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Атрибуты (галстук, флаги, значки)</a:t>
            </a:r>
          </a:p>
          <a:p>
            <a:pPr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Структура ДОО</a:t>
            </a:r>
          </a:p>
          <a:p>
            <a:pPr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Отчёт Совета Лидеров </a:t>
            </a:r>
          </a:p>
          <a:p>
            <a:pPr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Нормативно – правовая база ДОО</a:t>
            </a:r>
          </a:p>
          <a:p>
            <a:pPr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Список членов Совета Лидеров с указанием фамилии, имени, отчества, даты рождения, домашнего адреса, номера телефона, обязанностей в объединении, увлечений.</a:t>
            </a:r>
          </a:p>
          <a:p>
            <a:pPr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Протоколы сборов</a:t>
            </a:r>
          </a:p>
          <a:p>
            <a:pPr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Протоколы заседаний Совета Лидеров</a:t>
            </a:r>
          </a:p>
          <a:p>
            <a:pPr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Документы, приходящие в объединение и исходящие из него (приказы, письма, заявления и т.п.)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642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Символика и атрибутика объединения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4797152"/>
            <a:ext cx="8208912" cy="1584176"/>
          </a:xfrm>
          <a:noFill/>
          <a:ln>
            <a:noFill/>
          </a:ln>
        </p:spPr>
        <p:txBody>
          <a:bodyPr>
            <a:normAutofit fontScale="700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indent="0" algn="ctr">
              <a:buNone/>
            </a:pPr>
            <a:r>
              <a:rPr lang="ru-RU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dirty="0"/>
              <a:t>Базовый логотип #РДШ состоит из трёх пересекающихся сфер, окрашенных в цвета </a:t>
            </a:r>
            <a:r>
              <a:rPr lang="ru-RU" dirty="0" err="1"/>
              <a:t>триколора</a:t>
            </a:r>
            <a:r>
              <a:rPr lang="ru-RU" dirty="0"/>
              <a:t>. Пересечение выполнено в форме «золотого сечения» и символизируют гармоничное развитие качеств молодых людей и стремление к совершенству.</a:t>
            </a:r>
            <a:endParaRPr lang="ru-RU" b="1" dirty="0">
              <a:ln w="11430">
                <a:noFill/>
              </a:ln>
              <a:solidFill>
                <a:schemeClr val="tx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s://edu.tatar.ru/upload/storage/org607/files/%D0%AD%D0%BC%D0%B1%D0%BB%D0%B5%D0%BC%D0%B0%20%D0%A0%D0%94%D0%A8(1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1969" y="1556792"/>
            <a:ext cx="3096344" cy="309634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97152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Необходимо знать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ru-RU" dirty="0"/>
              <a:t>Знак и название скомпонованы в определенном, фиксированном порядке и не подлежат изменению.</a:t>
            </a:r>
          </a:p>
          <a:p>
            <a:r>
              <a:rPr lang="ru-RU" dirty="0"/>
              <a:t>В качестве основной шрифтовой гарнитуры для всех материалов РДШ используется «</a:t>
            </a:r>
            <a:r>
              <a:rPr lang="ru-RU" dirty="0" err="1"/>
              <a:t>Roboto</a:t>
            </a:r>
            <a:r>
              <a:rPr lang="ru-RU" dirty="0"/>
              <a:t> </a:t>
            </a:r>
            <a:r>
              <a:rPr lang="ru-RU" dirty="0" err="1"/>
              <a:t>Condensed</a:t>
            </a:r>
            <a:r>
              <a:rPr lang="ru-RU" dirty="0"/>
              <a:t>». Для заголовков и значимых фрагментов текста - «</a:t>
            </a:r>
            <a:r>
              <a:rPr lang="ru-RU" dirty="0" err="1"/>
              <a:t>Peach</a:t>
            </a:r>
            <a:r>
              <a:rPr lang="ru-RU" dirty="0"/>
              <a:t> </a:t>
            </a:r>
            <a:r>
              <a:rPr lang="ru-RU" dirty="0" err="1"/>
              <a:t>Milk</a:t>
            </a:r>
            <a:r>
              <a:rPr lang="ru-RU" dirty="0"/>
              <a:t> 2.0». </a:t>
            </a:r>
          </a:p>
          <a:p>
            <a:pPr marL="0" indent="0" algn="ctr">
              <a:buNone/>
            </a:pPr>
            <a:r>
              <a:rPr lang="ru-RU" b="1" dirty="0">
                <a:solidFill>
                  <a:srgbClr val="FF0000"/>
                </a:solidFill>
              </a:rPr>
              <a:t>Недопустимо</a:t>
            </a:r>
            <a:endParaRPr lang="ru-RU" dirty="0">
              <a:solidFill>
                <a:srgbClr val="FF0000"/>
              </a:solidFill>
            </a:endParaRPr>
          </a:p>
          <a:p>
            <a:pPr lvl="0"/>
            <a:r>
              <a:rPr lang="ru-RU" dirty="0"/>
              <a:t>Добавлять обводку и применять дополнительные спецэффекты элементам логотипа </a:t>
            </a:r>
          </a:p>
          <a:p>
            <a:pPr lvl="0"/>
            <a:r>
              <a:rPr lang="ru-RU" dirty="0"/>
              <a:t>Менять пропорции логотипа </a:t>
            </a:r>
          </a:p>
          <a:p>
            <a:pPr lvl="0"/>
            <a:r>
              <a:rPr lang="ru-RU" dirty="0"/>
              <a:t>Трансформировать отдельные элементы логотипа </a:t>
            </a:r>
          </a:p>
          <a:p>
            <a:pPr lvl="0"/>
            <a:r>
              <a:rPr lang="ru-RU" dirty="0"/>
              <a:t>Произвольно перекрашивать элементы логотипа</a:t>
            </a:r>
          </a:p>
          <a:p>
            <a:pPr lvl="0"/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65847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Галстук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8" name="Picture 2" descr="https://pp.userapi.com/c604320/v604320875/33573/Kquedm-ei2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74125">
            <a:off x="439768" y="2647519"/>
            <a:ext cx="57531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1\Desktop\FcmesCAnUWQ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6101">
            <a:off x="2377366" y="3936689"/>
            <a:ext cx="6149490" cy="2056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45385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Эмблема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27058" y="1904661"/>
            <a:ext cx="368402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Личностное развитие</a:t>
            </a:r>
            <a:endParaRPr lang="ru-RU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6" name="Picture 2" descr="https://im0-tub-ru.yandex.net/i?id=e26979f2facb5d311ac8cdda3eb8f625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455" y="1501672"/>
            <a:ext cx="1235283" cy="1235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m0-tub-ru.yandex.net/i?id=a63cab63a808c91c2a0486e1b56779d7&amp;n=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56" y="2736956"/>
            <a:ext cx="1052084" cy="1052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527058" y="3090112"/>
            <a:ext cx="429553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Гражданская активность</a:t>
            </a:r>
            <a:endParaRPr lang="ru-RU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32" name="Picture 8" descr="https://im0-tub-ru.yandex.net/i?id=55ad1bf8dcfbaf7a31b4061714632026&amp;n=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56" y="4005064"/>
            <a:ext cx="1052084" cy="1052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527058" y="4334886"/>
            <a:ext cx="456105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Информационно-</a:t>
            </a:r>
            <a:r>
              <a:rPr lang="ru-RU" sz="2800" b="1" cap="none" spc="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медийное</a:t>
            </a:r>
            <a:endParaRPr lang="ru-RU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34" name="Picture 10" descr="http://www.kanlicey.ru/image/rdha/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36" y="5157192"/>
            <a:ext cx="1386524" cy="1386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527058" y="5637036"/>
            <a:ext cx="40618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Военно-патриотическое</a:t>
            </a:r>
            <a:endParaRPr lang="ru-RU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151682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bg1"/>
                </a:solidFill>
              </a:rPr>
              <a:t>СМИ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69683" y="2060848"/>
            <a:ext cx="7571184" cy="437359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>
                <a:solidFill>
                  <a:srgbClr val="0070C0"/>
                </a:solidFill>
              </a:rPr>
              <a:t>Закачать программу телеграмм в телефон и компьютер </a:t>
            </a:r>
          </a:p>
        </p:txBody>
      </p:sp>
      <p:pic>
        <p:nvPicPr>
          <p:cNvPr id="2050" name="Picture 2" descr="https://pbs.twimg.com/profile_images/519176711393406977/m6BFtJQW_bigge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68" y="1667732"/>
            <a:ext cx="1041895" cy="1041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bon-dari.ru/d/617801/d/22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47" y="2753244"/>
            <a:ext cx="1224136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1378445" y="3146632"/>
            <a:ext cx="7571184" cy="4373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2500" dirty="0">
                <a:solidFill>
                  <a:srgbClr val="0070C0"/>
                </a:solidFill>
              </a:rPr>
              <a:t>Завести страницу школы в </a:t>
            </a:r>
            <a:r>
              <a:rPr lang="ru-RU" sz="2500" dirty="0" err="1">
                <a:solidFill>
                  <a:srgbClr val="0070C0"/>
                </a:solidFill>
              </a:rPr>
              <a:t>инстаграм</a:t>
            </a:r>
            <a:endParaRPr lang="ru-RU" sz="2500" dirty="0">
              <a:solidFill>
                <a:srgbClr val="0070C0"/>
              </a:solidFill>
            </a:endParaRPr>
          </a:p>
        </p:txBody>
      </p:sp>
      <p:pic>
        <p:nvPicPr>
          <p:cNvPr id="2054" name="Picture 6" descr="https://avatanplus.com/files/resources/original/57d3d0a9e386c157136717cc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389" y="4184732"/>
            <a:ext cx="900452" cy="900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dtim.mskobr.ru/images/Facebook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51" y="5303983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Объект 2"/>
          <p:cNvSpPr txBox="1">
            <a:spLocks/>
          </p:cNvSpPr>
          <p:nvPr/>
        </p:nvSpPr>
        <p:spPr>
          <a:xfrm>
            <a:off x="1497191" y="4416278"/>
            <a:ext cx="7251273" cy="4373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2500" dirty="0" err="1">
                <a:solidFill>
                  <a:srgbClr val="0070C0"/>
                </a:solidFill>
              </a:rPr>
              <a:t>Вконтакте</a:t>
            </a:r>
            <a:endParaRPr lang="ru-RU" sz="2500" dirty="0">
              <a:solidFill>
                <a:srgbClr val="0070C0"/>
              </a:solidFill>
            </a:endParaRP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1541901" y="5589359"/>
            <a:ext cx="7571184" cy="4373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500" dirty="0" err="1">
                <a:solidFill>
                  <a:srgbClr val="0070C0"/>
                </a:solidFill>
              </a:rPr>
              <a:t>Фейсбуке</a:t>
            </a:r>
            <a:r>
              <a:rPr lang="ru-RU" sz="2500" dirty="0">
                <a:solidFill>
                  <a:srgbClr val="0070C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050961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bg1"/>
                </a:solidFill>
              </a:rPr>
              <a:t>Статьи и публикации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281339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i="1" u="sng" dirty="0">
                <a:solidFill>
                  <a:srgbClr val="FF0000"/>
                </a:solidFill>
              </a:rPr>
              <a:t>Требования к тексту</a:t>
            </a:r>
          </a:p>
          <a:p>
            <a:pPr marL="0" indent="0" algn="ctr">
              <a:buNone/>
            </a:pPr>
            <a:endParaRPr lang="ru-RU" i="1" u="sng" dirty="0">
              <a:solidFill>
                <a:srgbClr val="FF0000"/>
              </a:solidFill>
            </a:endParaRPr>
          </a:p>
          <a:p>
            <a:r>
              <a:rPr lang="ru-RU" dirty="0"/>
              <a:t>Объем текста: от 1400 до 3000 (без пробелов)</a:t>
            </a:r>
          </a:p>
          <a:p>
            <a:r>
              <a:rPr lang="ru-RU" dirty="0"/>
              <a:t>Срок выполнения: дата публикации должна совпадать с датой проведения мероприятия (крайний срок — следующий день).</a:t>
            </a:r>
          </a:p>
          <a:p>
            <a:r>
              <a:rPr lang="ru-RU" dirty="0"/>
              <a:t>Ключевое слово в заголовке: РДШ, школа, школьник, дети.</a:t>
            </a:r>
          </a:p>
          <a:p>
            <a:r>
              <a:rPr lang="ru-RU" dirty="0"/>
              <a:t>Ключевое слово в тексте: РДШ, школа, школьник, дети, учитель, образование.</a:t>
            </a:r>
          </a:p>
          <a:p>
            <a:r>
              <a:rPr lang="ru-RU" dirty="0"/>
              <a:t>Дополнительные ключевые слова: в зависимости от мероприятия (слет, форум, праздник, урок и другие).</a:t>
            </a:r>
          </a:p>
          <a:p>
            <a:r>
              <a:rPr lang="ru-RU" dirty="0"/>
              <a:t>Направление текста: образование, наука, школа, дети, развлечения для детей.</a:t>
            </a:r>
          </a:p>
          <a:p>
            <a:r>
              <a:rPr lang="ru-RU" dirty="0"/>
              <a:t>Целевой читатель: школьники, родители, учителя.</a:t>
            </a:r>
          </a:p>
          <a:p>
            <a:pPr marL="0" indent="0" algn="ctr">
              <a:buNone/>
            </a:pPr>
            <a:endParaRPr lang="ru-RU" i="1" u="sng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18079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bg1"/>
                </a:solidFill>
              </a:rPr>
              <a:t>Статьи и публикации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752528"/>
          </a:xfrm>
        </p:spPr>
        <p:txBody>
          <a:bodyPr>
            <a:normAutofit fontScale="47500" lnSpcReduction="20000"/>
          </a:bodyPr>
          <a:lstStyle/>
          <a:p>
            <a:pPr marL="0" indent="0" algn="just">
              <a:buNone/>
            </a:pPr>
            <a:r>
              <a:rPr lang="ru-RU" b="1" i="1" dirty="0">
                <a:solidFill>
                  <a:srgbClr val="FF0000"/>
                </a:solidFill>
              </a:rPr>
              <a:t>Дополнительно:</a:t>
            </a:r>
            <a:r>
              <a:rPr lang="ru-RU" b="1" dirty="0"/>
              <a:t> </a:t>
            </a:r>
            <a:r>
              <a:rPr lang="ru-RU" dirty="0"/>
              <a:t>в день необходимо вывешивать не более одного материала о событии РДШ в школе. Текст должен быть полезным, легко читаемым, отражать уникальность и важность мероприятия. Необходимо избегать канцеляризмов, текст должен быть написан «для людей», в том числе для потенциальной аудитории. Текст должен быть 100% уникальным. </a:t>
            </a:r>
          </a:p>
          <a:p>
            <a:pPr marL="0" indent="0" algn="just">
              <a:buNone/>
            </a:pPr>
            <a:endParaRPr lang="ru-RU" dirty="0"/>
          </a:p>
          <a:p>
            <a:pPr algn="just"/>
            <a:r>
              <a:rPr lang="ru-RU" dirty="0"/>
              <a:t>Заголовок  должен быть кратким, емким, броским, запоминающимся и отражать суть содержимого. </a:t>
            </a:r>
          </a:p>
          <a:p>
            <a:pPr algn="just"/>
            <a:r>
              <a:rPr lang="ru-RU" dirty="0"/>
              <a:t>Лид («шапка» статьи из 3-5 строчек, но не длиннее, чем 3 предложения), в котором сформулирована основная мысль статьи без излишних подробностей. Лид должен отразить проблему таким образом, чтобы спровоцировать пользователя на дальнейшее чтение материала, так как все подробности и возможное решение вопроса «спрятаны» внутри основного текста. В </a:t>
            </a:r>
            <a:r>
              <a:rPr lang="ru-RU" dirty="0" err="1"/>
              <a:t>лиде</a:t>
            </a:r>
            <a:r>
              <a:rPr lang="ru-RU" dirty="0"/>
              <a:t> должны содержаться ответы на вопросы </a:t>
            </a:r>
            <a:r>
              <a:rPr lang="ru-RU" u="sng" dirty="0"/>
              <a:t>кто?</a:t>
            </a:r>
            <a:r>
              <a:rPr lang="ru-RU" dirty="0"/>
              <a:t>, </a:t>
            </a:r>
            <a:r>
              <a:rPr lang="ru-RU" u="sng" dirty="0"/>
              <a:t>когда?</a:t>
            </a:r>
            <a:r>
              <a:rPr lang="ru-RU" dirty="0"/>
              <a:t>, </a:t>
            </a:r>
            <a:r>
              <a:rPr lang="ru-RU" u="sng" dirty="0"/>
              <a:t>где?</a:t>
            </a:r>
            <a:r>
              <a:rPr lang="ru-RU" dirty="0"/>
              <a:t> и </a:t>
            </a:r>
            <a:r>
              <a:rPr lang="ru-RU" u="sng" dirty="0"/>
              <a:t>что сделал?</a:t>
            </a:r>
            <a:endParaRPr lang="ru-RU" dirty="0"/>
          </a:p>
          <a:p>
            <a:pPr algn="just"/>
            <a:r>
              <a:rPr lang="ru-RU" dirty="0"/>
              <a:t> Основная часть (2-3 абзаца) и заключительная часть (один абзац). В этих частях необходимо максимально развернуто ответить на вопросы </a:t>
            </a:r>
            <a:r>
              <a:rPr lang="ru-RU" u="sng" dirty="0"/>
              <a:t>как сделал?</a:t>
            </a:r>
            <a:r>
              <a:rPr lang="ru-RU" dirty="0"/>
              <a:t>, </a:t>
            </a:r>
            <a:r>
              <a:rPr lang="ru-RU" u="sng" dirty="0"/>
              <a:t>для чего сделал?</a:t>
            </a:r>
            <a:r>
              <a:rPr lang="ru-RU" dirty="0"/>
              <a:t>.</a:t>
            </a:r>
            <a:r>
              <a:rPr lang="ru-RU" u="sng" dirty="0"/>
              <a:t> </a:t>
            </a:r>
            <a:endParaRPr lang="ru-RU" dirty="0"/>
          </a:p>
          <a:p>
            <a:pPr algn="just"/>
            <a:r>
              <a:rPr lang="ru-RU" dirty="0"/>
              <a:t>Основной акцент в текстах необходимо делать на детях и школе. Цитаты героев публикации мы обозначаем через дефис, расшифровывая </a:t>
            </a:r>
            <a:r>
              <a:rPr lang="ru-RU" u="sng" dirty="0"/>
              <a:t>имя</a:t>
            </a:r>
            <a:r>
              <a:rPr lang="ru-RU" dirty="0"/>
              <a:t> и </a:t>
            </a:r>
            <a:r>
              <a:rPr lang="ru-RU" u="sng" dirty="0"/>
              <a:t>фамилию</a:t>
            </a:r>
            <a:r>
              <a:rPr lang="ru-RU" dirty="0"/>
              <a:t>. </a:t>
            </a:r>
          </a:p>
          <a:p>
            <a:pPr marL="0" indent="0">
              <a:buNone/>
            </a:pPr>
            <a:endParaRPr lang="ru-RU" i="1" dirty="0"/>
          </a:p>
          <a:p>
            <a:pPr marL="0" indent="0">
              <a:buNone/>
            </a:pPr>
            <a:endParaRPr lang="ru-RU" i="1" dirty="0"/>
          </a:p>
          <a:p>
            <a:pPr marL="0" indent="0" algn="just">
              <a:buNone/>
            </a:pPr>
            <a:r>
              <a:rPr lang="ru-RU" i="1" dirty="0">
                <a:solidFill>
                  <a:srgbClr val="FF0000"/>
                </a:solidFill>
              </a:rPr>
              <a:t>Пример:</a:t>
            </a:r>
            <a:r>
              <a:rPr lang="ru-RU" dirty="0">
                <a:solidFill>
                  <a:srgbClr val="FF0000"/>
                </a:solidFill>
              </a:rPr>
              <a:t>  - Я желаю Вам успехов, - сказал Анатолий Петров, учитель истории школы №5 Москвы — </a:t>
            </a:r>
            <a:r>
              <a:rPr lang="ru-RU" b="1" dirty="0">
                <a:solidFill>
                  <a:srgbClr val="FF0000"/>
                </a:solidFill>
              </a:rPr>
              <a:t>верно</a:t>
            </a:r>
            <a:r>
              <a:rPr lang="ru-RU" dirty="0">
                <a:solidFill>
                  <a:srgbClr val="FF0000"/>
                </a:solidFill>
              </a:rPr>
              <a:t>. «Я желаю Вам успехов» - сказал Петров А.В., педагог МБОУ СОШ №5 — </a:t>
            </a:r>
            <a:r>
              <a:rPr lang="ru-RU" b="1" dirty="0">
                <a:solidFill>
                  <a:srgbClr val="FF0000"/>
                </a:solidFill>
              </a:rPr>
              <a:t>неверно</a:t>
            </a:r>
            <a:r>
              <a:rPr lang="ru-RU" dirty="0">
                <a:solidFill>
                  <a:srgbClr val="FF0000"/>
                </a:solidFill>
              </a:rPr>
              <a:t>.</a:t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>Необходимо избегать аббревиатур (школа №5 – </a:t>
            </a:r>
            <a:r>
              <a:rPr lang="ru-RU" b="1" dirty="0">
                <a:solidFill>
                  <a:srgbClr val="FF0000"/>
                </a:solidFill>
              </a:rPr>
              <a:t>верно, </a:t>
            </a:r>
            <a:r>
              <a:rPr lang="ru-RU" dirty="0">
                <a:solidFill>
                  <a:srgbClr val="FF0000"/>
                </a:solidFill>
              </a:rPr>
              <a:t> МБОУ СОШ №15 — </a:t>
            </a:r>
            <a:r>
              <a:rPr lang="ru-RU" b="1" dirty="0">
                <a:solidFill>
                  <a:srgbClr val="FF0000"/>
                </a:solidFill>
              </a:rPr>
              <a:t>неверно</a:t>
            </a:r>
            <a:r>
              <a:rPr lang="ru-RU" dirty="0">
                <a:solidFill>
                  <a:srgbClr val="FF0000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4992488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bg1"/>
                </a:solidFill>
              </a:rPr>
              <a:t>Наши контакты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7584" y="2060848"/>
            <a:ext cx="7560840" cy="38164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/>
              <a:t>Республика Дагестан</a:t>
            </a:r>
          </a:p>
          <a:p>
            <a:pPr marL="0" indent="0" algn="ctr">
              <a:buNone/>
            </a:pPr>
            <a:r>
              <a:rPr lang="ru-RU" b="1" dirty="0"/>
              <a:t>Махачкала, ул. </a:t>
            </a:r>
            <a:r>
              <a:rPr lang="ru-RU" b="1" dirty="0" err="1"/>
              <a:t>Хаджалмахинская</a:t>
            </a:r>
            <a:r>
              <a:rPr lang="ru-RU" b="1" dirty="0"/>
              <a:t> 43 «а»</a:t>
            </a:r>
          </a:p>
          <a:p>
            <a:pPr marL="0" indent="0" algn="ctr">
              <a:buNone/>
            </a:pPr>
            <a:r>
              <a:rPr lang="ru-RU" b="1" dirty="0"/>
              <a:t>ГБУ ДО РД «Малая академия наук РД».</a:t>
            </a:r>
          </a:p>
          <a:p>
            <a:pPr marL="0" indent="0" algn="ctr">
              <a:buNone/>
            </a:pPr>
            <a:r>
              <a:rPr lang="ru-RU" b="1" dirty="0">
                <a:solidFill>
                  <a:srgbClr val="FF0000"/>
                </a:solidFill>
              </a:rPr>
              <a:t>Дирекция детского туризма и краеведения, отдел ДОО.</a:t>
            </a:r>
          </a:p>
          <a:p>
            <a:pPr marL="0" indent="0" algn="ctr">
              <a:buNone/>
            </a:pPr>
            <a:r>
              <a:rPr lang="ru-RU" b="1" dirty="0" err="1">
                <a:solidFill>
                  <a:srgbClr val="0070C0"/>
                </a:solidFill>
              </a:rPr>
              <a:t>Байгушева</a:t>
            </a:r>
            <a:r>
              <a:rPr lang="ru-RU" b="1" dirty="0">
                <a:solidFill>
                  <a:srgbClr val="0070C0"/>
                </a:solidFill>
              </a:rPr>
              <a:t> Екатерина Викторовна</a:t>
            </a:r>
          </a:p>
          <a:p>
            <a:pPr marL="0" indent="0" algn="ctr">
              <a:buNone/>
            </a:pPr>
            <a:endParaRPr lang="ru-RU" b="1" dirty="0"/>
          </a:p>
          <a:p>
            <a:pPr marL="0" indent="0" algn="ctr">
              <a:buNone/>
            </a:pP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6313119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Контакты</a:t>
            </a:r>
          </a:p>
        </p:txBody>
      </p:sp>
      <p:pic>
        <p:nvPicPr>
          <p:cNvPr id="4" name="Picture 4" descr="http://bon-dari.ru/d/617801/d/222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595" y="3573016"/>
            <a:ext cx="1226127" cy="1226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956024" y="4005064"/>
            <a:ext cx="2331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@</a:t>
            </a:r>
            <a:r>
              <a:rPr lang="en-US" sz="2400" b="1" dirty="0" err="1"/>
              <a:t>rdsh_dagestan</a:t>
            </a:r>
            <a:endParaRPr lang="ru-RU" sz="2400" b="1" dirty="0"/>
          </a:p>
        </p:txBody>
      </p:sp>
      <p:pic>
        <p:nvPicPr>
          <p:cNvPr id="6" name="Picture 6" descr="https://avatanplus.com/files/resources/original/57d3d0a9e386c157136717c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615" y="5085184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835696" y="5250395"/>
            <a:ext cx="61624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Российское движение школьников-Дагестан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53659" y="2793503"/>
            <a:ext cx="70146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hlinkClick r:id="rId4"/>
              </a:rPr>
              <a:t>www.</a:t>
            </a:r>
            <a:r>
              <a:rPr lang="en-US" sz="2400" dirty="0">
                <a:hlinkClick r:id="rId5"/>
              </a:rPr>
              <a:t>dagman.ru</a:t>
            </a:r>
            <a:r>
              <a:rPr lang="ru-RU" sz="2400" dirty="0"/>
              <a:t>, </a:t>
            </a:r>
            <a:r>
              <a:rPr lang="en-US" sz="2400" dirty="0">
                <a:hlinkClick r:id="rId4"/>
              </a:rPr>
              <a:t>www.dagminobr.ru</a:t>
            </a:r>
            <a:r>
              <a:rPr lang="ru-RU" sz="2400" dirty="0"/>
              <a:t>, </a:t>
            </a:r>
            <a:r>
              <a:rPr lang="en-US" sz="2400" dirty="0">
                <a:hlinkClick r:id="rId6"/>
              </a:rPr>
              <a:t>www.</a:t>
            </a:r>
            <a:r>
              <a:rPr lang="ru-RU" sz="2400" dirty="0" err="1">
                <a:hlinkClick r:id="rId6"/>
              </a:rPr>
              <a:t>рдш.рф</a:t>
            </a:r>
            <a:r>
              <a:rPr lang="en-US" sz="2400" dirty="0"/>
              <a:t>  </a:t>
            </a:r>
            <a:r>
              <a:rPr lang="ru-RU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7004788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3F56C482-E8EF-4676-BC4C-94E075CB04A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1678</TotalTime>
  <Words>1246</Words>
  <Application>Microsoft Office PowerPoint</Application>
  <PresentationFormat>Экран (4:3)</PresentationFormat>
  <Paragraphs>170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Peach Milk 2.0</vt:lpstr>
      <vt:lpstr>Times New Roman</vt:lpstr>
      <vt:lpstr>Тема Office</vt:lpstr>
      <vt:lpstr>  Детские общественные объединения</vt:lpstr>
      <vt:lpstr>В чем различия понятий</vt:lpstr>
      <vt:lpstr>Бинго</vt:lpstr>
      <vt:lpstr>Бинго</vt:lpstr>
      <vt:lpstr>Отметьте галочкой те направления,  которые есть в вашей организации</vt:lpstr>
      <vt:lpstr>Презентация PowerPoint</vt:lpstr>
      <vt:lpstr>Портфолио вашего детского объединения</vt:lpstr>
      <vt:lpstr>Символика и атрибутика объединения</vt:lpstr>
      <vt:lpstr>Необходимо знать</vt:lpstr>
      <vt:lpstr>Галстук</vt:lpstr>
      <vt:lpstr>Эмблема </vt:lpstr>
      <vt:lpstr>СМИ</vt:lpstr>
      <vt:lpstr>Статьи и публикации</vt:lpstr>
      <vt:lpstr>Статьи и публикации</vt:lpstr>
      <vt:lpstr>Наши контакты</vt:lpstr>
      <vt:lpstr>Контакты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Портфолио ДОО</dc:title>
  <dc:creator>виталик</dc:creator>
  <cp:lastModifiedBy>Екатерина_dagman</cp:lastModifiedBy>
  <cp:revision>93</cp:revision>
  <cp:lastPrinted>2019-06-04T12:24:53Z</cp:lastPrinted>
  <dcterms:created xsi:type="dcterms:W3CDTF">2013-04-25T18:02:46Z</dcterms:created>
  <dcterms:modified xsi:type="dcterms:W3CDTF">2021-03-30T18:41:08Z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TC020022159991</vt:lpwstr>
  </property>
</Properties>
</file>