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3" r:id="rId6"/>
    <p:sldId id="262" r:id="rId7"/>
    <p:sldId id="259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9AAAFC4-C907-4349-A0F5-E48938872962}">
          <p14:sldIdLst>
            <p14:sldId id="256"/>
            <p14:sldId id="257"/>
            <p14:sldId id="258"/>
            <p14:sldId id="261"/>
            <p14:sldId id="263"/>
            <p14:sldId id="262"/>
            <p14:sldId id="259"/>
            <p14:sldId id="264"/>
            <p14:sldId id="265"/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 varScale="1">
        <p:scale>
          <a:sx n="84" d="100"/>
          <a:sy n="84" d="100"/>
        </p:scale>
        <p:origin x="1430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&#1080;&#1082;&#1072;&#1088;.&#1092;&#1075;&#1086;&#1089;.&#1088;&#1092;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&#1082;&#1091;&#1088;&#1089;&#1099;.&#1092;&#1075;&#1086;&#1089;.&#1088;&#1092;/project/full-time#request-offer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tel:+74992153430" TargetMode="External"/><Relationship Id="rId2" Type="http://schemas.openxmlformats.org/officeDocument/2006/relationships/hyperlink" Target="tel:+78005052573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raor12@mai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944216"/>
          </a:xfrm>
        </p:spPr>
        <p:txBody>
          <a:bodyPr>
            <a:normAutofit fontScale="90000"/>
          </a:bodyPr>
          <a:lstStyle/>
          <a:p>
            <a:r>
              <a:rPr lang="ru-RU" b="1" cap="all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УЧЕБНО-МЕТОДИЧЕСКИЙ ЦЕНТР ИННОВАЦИОННОГО ОБРАЗОВАНИЯ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348880"/>
            <a:ext cx="8352928" cy="3744416"/>
          </a:xfrm>
        </p:spPr>
        <p:txBody>
          <a:bodyPr>
            <a:noAutofit/>
          </a:bodyPr>
          <a:lstStyle/>
          <a:p>
            <a:pPr lvl="0" algn="l">
              <a:buClr>
                <a:srgbClr val="31B6FD"/>
              </a:buClr>
            </a:pPr>
            <a:r>
              <a:rPr lang="ru-RU" sz="17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Основным направлени</a:t>
            </a:r>
            <a:r>
              <a:rPr lang="ru-RU" sz="1700" b="1" dirty="0">
                <a:solidFill>
                  <a:srgbClr val="3D3D3D"/>
                </a:solidFill>
                <a:latin typeface="Roboto"/>
              </a:rPr>
              <a:t>ем</a:t>
            </a:r>
            <a:r>
              <a:rPr lang="ru-RU" sz="1700" dirty="0">
                <a:solidFill>
                  <a:srgbClr val="3D3D3D"/>
                </a:solidFill>
                <a:latin typeface="Roboto"/>
              </a:rPr>
              <a:t> центра является выстраивание системы работы в каждом регионе РФ по внедрению технического творчества в образовательный процесс учреждений дошкольного, основного и дополнительного образования.</a:t>
            </a:r>
          </a:p>
          <a:p>
            <a:pPr lvl="0" algn="l">
              <a:buClr>
                <a:srgbClr val="31B6FD"/>
              </a:buClr>
            </a:pPr>
            <a:r>
              <a:rPr lang="ru-RU" sz="17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УМЦИО сотрудничает</a:t>
            </a:r>
            <a:r>
              <a:rPr lang="ru-RU" sz="1700" dirty="0">
                <a:solidFill>
                  <a:srgbClr val="3D3D3D"/>
                </a:solidFill>
                <a:latin typeface="Roboto"/>
              </a:rPr>
              <a:t> с органами исполнительной власти в сфере образования, с институтами повышения </a:t>
            </a:r>
            <a:r>
              <a:rPr lang="ru-RU" sz="1700" dirty="0" smtClean="0">
                <a:solidFill>
                  <a:srgbClr val="3D3D3D"/>
                </a:solidFill>
                <a:latin typeface="Roboto"/>
              </a:rPr>
              <a:t>квалификации </a:t>
            </a:r>
            <a:r>
              <a:rPr lang="ru-RU" sz="1700" dirty="0">
                <a:solidFill>
                  <a:srgbClr val="3D3D3D"/>
                </a:solidFill>
                <a:latin typeface="Roboto"/>
              </a:rPr>
              <a:t>и методическими центрами, с руководителями и педагогами, а также родителями детей, увлеченных робототехникой.</a:t>
            </a:r>
          </a:p>
          <a:p>
            <a:pPr lvl="0" algn="l">
              <a:buClr>
                <a:srgbClr val="31B6FD"/>
              </a:buClr>
            </a:pPr>
            <a:r>
              <a:rPr lang="ru-RU" sz="17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Целью нашей работы</a:t>
            </a:r>
            <a:r>
              <a:rPr lang="ru-RU" sz="1700" dirty="0">
                <a:solidFill>
                  <a:srgbClr val="3D3D3D"/>
                </a:solidFill>
                <a:latin typeface="Roboto"/>
              </a:rPr>
              <a:t> является увеличения охвата детей, занятых техническим творчеством, и ранняя профориентация на инженерно-технические </a:t>
            </a:r>
            <a:r>
              <a:rPr lang="ru-RU" sz="1700" dirty="0" smtClean="0">
                <a:solidFill>
                  <a:srgbClr val="3D3D3D"/>
                </a:solidFill>
                <a:latin typeface="Roboto"/>
              </a:rPr>
              <a:t>специальности (Обеспечение </a:t>
            </a:r>
            <a:r>
              <a:rPr lang="ru-RU" sz="1700" dirty="0">
                <a:solidFill>
                  <a:srgbClr val="3D3D3D"/>
                </a:solidFill>
                <a:latin typeface="Roboto"/>
              </a:rPr>
              <a:t>реализации «майских указов» Президента Российской Федерации в части охвата не менее 70 - 75% детей в возрасте от 5 до 18 лет, качественными программами дополнительного </a:t>
            </a:r>
            <a:r>
              <a:rPr lang="ru-RU" sz="1700" dirty="0" smtClean="0">
                <a:solidFill>
                  <a:srgbClr val="3D3D3D"/>
                </a:solidFill>
                <a:latin typeface="Roboto"/>
              </a:rPr>
              <a:t>образования).</a:t>
            </a:r>
            <a:endParaRPr lang="ru-RU" sz="1700" dirty="0">
              <a:solidFill>
                <a:srgbClr val="3D3D3D"/>
              </a:solidFill>
              <a:latin typeface="Roboto"/>
            </a:endParaRPr>
          </a:p>
          <a:p>
            <a:pPr lvl="0" algn="l">
              <a:buClr>
                <a:srgbClr val="31B6FD"/>
              </a:buClr>
            </a:pPr>
            <a:r>
              <a:rPr lang="ru-RU" sz="17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Работа выстраивается</a:t>
            </a:r>
            <a:r>
              <a:rPr lang="ru-RU" sz="1700" dirty="0">
                <a:solidFill>
                  <a:srgbClr val="3D3D3D"/>
                </a:solidFill>
                <a:latin typeface="Roboto"/>
              </a:rPr>
              <a:t> посредством сетевого взаимодействия между учреждениями дошкольного, дополнительного, среднего образования, проф. </a:t>
            </a:r>
            <a:r>
              <a:rPr lang="ru-RU" sz="1700" dirty="0" err="1">
                <a:solidFill>
                  <a:srgbClr val="3D3D3D"/>
                </a:solidFill>
                <a:latin typeface="Roboto"/>
              </a:rPr>
              <a:t>теха</a:t>
            </a:r>
            <a:r>
              <a:rPr lang="ru-RU" sz="1700" dirty="0">
                <a:solidFill>
                  <a:srgbClr val="3D3D3D"/>
                </a:solidFill>
                <a:latin typeface="Roboto"/>
              </a:rPr>
              <a:t> и предприятий региона</a:t>
            </a:r>
            <a:r>
              <a:rPr lang="ru-RU" sz="1700" dirty="0" smtClean="0">
                <a:solidFill>
                  <a:srgbClr val="3D3D3D"/>
                </a:solidFill>
                <a:latin typeface="Roboto"/>
              </a:rPr>
              <a:t>.</a:t>
            </a:r>
          </a:p>
          <a:p>
            <a:pPr lvl="0" algn="l">
              <a:buClr>
                <a:srgbClr val="31B6FD"/>
              </a:buClr>
            </a:pP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3202343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1340768"/>
            <a:ext cx="8208912" cy="4785395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5 </a:t>
            </a: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причин почему выбирают нас</a:t>
            </a: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:</a:t>
            </a:r>
          </a:p>
          <a:p>
            <a:pPr marL="0" indent="0">
              <a:spcAft>
                <a:spcPts val="0"/>
              </a:spcAft>
              <a:buNone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Мы работаем с педагогами, руководителями ОО всех уровней, специалистами и первыми лицами управлений и министерств образования РФ, с ректорами и методистами институтов повышения квалификации</a:t>
            </a: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У нас выстроена система работы, которая апробирована и работает в 40 регионах РФ</a:t>
            </a: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У нас огромный </a:t>
            </a: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штат </a:t>
            </a: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специалистов и методистов</a:t>
            </a: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Штат преподавателей на сегодняшний день - 50 и он постоянно пополняется. Наши преподаватели - это педагоги практики, научные сотрудники, победители российских </a:t>
            </a:r>
            <a:r>
              <a:rPr lang="ru-RU" sz="180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и </a:t>
            </a:r>
            <a:r>
              <a:rPr lang="ru-RU" sz="180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международных </a:t>
            </a: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соревнований технической направленности</a:t>
            </a: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Мы обучим вас работать на том, что есть, составим схему развития и пройдем по ней вместе с вами.</a:t>
            </a:r>
          </a:p>
          <a:p>
            <a:endParaRPr lang="ru-RU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728"/>
          </a:xfrm>
        </p:spPr>
        <p:txBody>
          <a:bodyPr>
            <a:normAutofit fontScale="90000"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+mn-ea"/>
                <a:cs typeface="+mn-cs"/>
              </a:rPr>
              <a:t>Сотрудничество</a:t>
            </a:r>
            <a:r>
              <a:rPr lang="ru-RU" sz="1500" b="1" dirty="0">
                <a:solidFill>
                  <a:srgbClr val="0D0D0E"/>
                </a:solidFill>
                <a:latin typeface="Roboto"/>
                <a:ea typeface="+mn-ea"/>
                <a:cs typeface="+mn-cs"/>
              </a:rPr>
              <a:t/>
            </a:r>
            <a:br>
              <a:rPr lang="ru-RU" sz="1500" b="1" dirty="0">
                <a:solidFill>
                  <a:srgbClr val="0D0D0E"/>
                </a:solidFill>
                <a:latin typeface="Roboto"/>
                <a:ea typeface="+mn-ea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1930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844824"/>
            <a:ext cx="8435280" cy="475252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бесплатные </a:t>
            </a:r>
            <a:r>
              <a:rPr lang="ru-RU" sz="7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ознакомительные </a:t>
            </a: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семинары, выставки, мастер классы;</a:t>
            </a:r>
            <a:endParaRPr lang="ru-RU" sz="72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повышение </a:t>
            </a:r>
            <a:r>
              <a:rPr lang="ru-RU" sz="7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квалификации 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руководителей и педагогов образовательных учреждений всех видов и типов (краткое содержание программ во вложении) с последующим сопровождением, учитывая цели образовательного учреждения (составление совместного плана мероприятий по развитию технического творчества в учреждении и его реализация);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обучающие </a:t>
            </a:r>
            <a:r>
              <a:rPr lang="ru-RU" sz="7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мероприятия 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по подготовке заявок на получение грантов и субсидий;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сопровождение </a:t>
            </a:r>
            <a:r>
              <a:rPr lang="ru-RU" sz="7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образовательных организаций 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по оснащению учебно-методической литературой, наборами для технического творчества, компьютерным и мультимедийным оборудованием (комплексное сопровождение проведения аукционов и заключение прямых договоров</a:t>
            </a:r>
            <a:r>
              <a:rPr lang="ru-RU" sz="7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);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7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Открытие малобюджетных кружков технической </a:t>
            </a: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направленности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комплекс </a:t>
            </a:r>
            <a:r>
              <a:rPr lang="ru-RU" sz="7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мероприятий по подготовке и проведению </a:t>
            </a: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соревнований</a:t>
            </a:r>
            <a:r>
              <a:rPr lang="ru-RU" sz="7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; 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 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открытие </a:t>
            </a:r>
            <a:r>
              <a:rPr lang="ru-RU" sz="7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ресурсных центров </a:t>
            </a:r>
            <a:r>
              <a:rPr lang="ru-RU" sz="7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ИКаР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 и </a:t>
            </a:r>
            <a:r>
              <a:rPr lang="ru-RU" sz="7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ИКаРенок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организация </a:t>
            </a:r>
            <a:r>
              <a:rPr lang="ru-RU" sz="7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и проведения 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летних </a:t>
            </a:r>
            <a:r>
              <a:rPr lang="ru-RU" sz="7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робосмен</a:t>
            </a:r>
            <a:r>
              <a:rPr lang="ru-RU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86392"/>
          </a:xfrm>
        </p:spPr>
        <p:txBody>
          <a:bodyPr>
            <a:normAutofit fontScale="90000"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+mn-ea"/>
                <a:cs typeface="+mn-cs"/>
              </a:rPr>
              <a:t>Проводимые мероприятия</a:t>
            </a:r>
            <a:r>
              <a:rPr lang="ru-RU" sz="1300" dirty="0">
                <a:solidFill>
                  <a:srgbClr val="3D3D3D"/>
                </a:solidFill>
                <a:latin typeface="Roboto"/>
                <a:ea typeface="+mn-ea"/>
                <a:cs typeface="+mn-cs"/>
              </a:rPr>
              <a:t/>
            </a:r>
            <a:br>
              <a:rPr lang="ru-RU" sz="1300" dirty="0">
                <a:solidFill>
                  <a:srgbClr val="3D3D3D"/>
                </a:solidFill>
                <a:latin typeface="Roboto"/>
                <a:ea typeface="+mn-ea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6945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1" y="980728"/>
            <a:ext cx="8640960" cy="5760640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ru-RU" dirty="0">
              <a:solidFill>
                <a:srgbClr val="3D3D3D"/>
              </a:solidFill>
              <a:latin typeface="Roboto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5500" dirty="0">
                <a:solidFill>
                  <a:srgbClr val="3D3D3D"/>
                </a:solidFill>
                <a:latin typeface="Roboto"/>
              </a:rPr>
              <a:t>За долгие годы работы </a:t>
            </a: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Учебно-методический центр РАОР наладил сетевое взаимодействие</a:t>
            </a:r>
            <a:r>
              <a:rPr lang="ru-RU" sz="5500" dirty="0">
                <a:solidFill>
                  <a:srgbClr val="3D3D3D"/>
                </a:solidFill>
                <a:latin typeface="Roboto"/>
              </a:rPr>
              <a:t> в области развития образовательной робототехники и технического творчества</a:t>
            </a:r>
            <a:r>
              <a:rPr lang="ru-RU" sz="5500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 </a:t>
            </a: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более чем с 70 регионами </a:t>
            </a:r>
            <a:r>
              <a:rPr lang="ru-RU" sz="5500" b="1" dirty="0" smtClean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России</a:t>
            </a: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.</a:t>
            </a:r>
            <a:endParaRPr lang="ru-RU" sz="5500" dirty="0">
              <a:solidFill>
                <a:srgbClr val="3D3D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5500" dirty="0">
                <a:solidFill>
                  <a:srgbClr val="3D3D3D"/>
                </a:solidFill>
                <a:latin typeface="Roboto"/>
              </a:rPr>
              <a:t>Мы </a:t>
            </a: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являемся </a:t>
            </a:r>
            <a:r>
              <a:rPr lang="ru-RU" sz="5500" b="1" dirty="0" smtClean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соавторами </a:t>
            </a: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и </a:t>
            </a:r>
            <a:r>
              <a:rPr lang="ru-RU" sz="5500" b="1" dirty="0" err="1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соорганизаторами</a:t>
            </a: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 </a:t>
            </a:r>
            <a:r>
              <a:rPr lang="ru-RU" sz="5500" dirty="0">
                <a:solidFill>
                  <a:srgbClr val="3D3D3D"/>
                </a:solidFill>
                <a:latin typeface="Roboto"/>
              </a:rPr>
              <a:t>Всероссийских соревнований, направленных на популяризацию научно-технического творчества и повышение престижа инженерных профессий у обучающихся – </a:t>
            </a:r>
            <a:r>
              <a:rPr lang="ru-RU" sz="5500" b="1" dirty="0">
                <a:solidFill>
                  <a:srgbClr val="323232"/>
                </a:solidFill>
                <a:latin typeface="Roboto"/>
                <a:hlinkClick r:id="rId2"/>
              </a:rPr>
              <a:t>«</a:t>
            </a:r>
            <a:r>
              <a:rPr lang="ru-RU" sz="5500" b="1" dirty="0" err="1">
                <a:solidFill>
                  <a:srgbClr val="323232"/>
                </a:solidFill>
                <a:latin typeface="Roboto"/>
                <a:hlinkClick r:id="rId2"/>
              </a:rPr>
              <a:t>ИКаР</a:t>
            </a:r>
            <a:r>
              <a:rPr lang="ru-RU" sz="5500" b="1" dirty="0">
                <a:solidFill>
                  <a:srgbClr val="323232"/>
                </a:solidFill>
                <a:latin typeface="Roboto"/>
                <a:hlinkClick r:id="rId2"/>
              </a:rPr>
              <a:t>» / «</a:t>
            </a:r>
            <a:r>
              <a:rPr lang="ru-RU" sz="5500" b="1" dirty="0" err="1">
                <a:solidFill>
                  <a:srgbClr val="323232"/>
                </a:solidFill>
                <a:latin typeface="Roboto"/>
                <a:hlinkClick r:id="rId2"/>
              </a:rPr>
              <a:t>ИКаРёнок</a:t>
            </a:r>
            <a:r>
              <a:rPr lang="ru-RU" sz="5500" b="1" dirty="0">
                <a:solidFill>
                  <a:srgbClr val="323232"/>
                </a:solidFill>
                <a:latin typeface="Roboto"/>
                <a:hlinkClick r:id="rId2"/>
              </a:rPr>
              <a:t>»</a:t>
            </a:r>
            <a:r>
              <a:rPr lang="ru-RU" sz="5500" b="1" dirty="0">
                <a:solidFill>
                  <a:srgbClr val="3D3D3D"/>
                </a:solidFill>
                <a:latin typeface="Roboto"/>
              </a:rPr>
              <a:t>. </a:t>
            </a:r>
            <a:endParaRPr lang="ru-RU" sz="5500" dirty="0">
              <a:solidFill>
                <a:srgbClr val="3D3D3D"/>
              </a:solidFill>
              <a:latin typeface="Roboto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5500" dirty="0">
                <a:solidFill>
                  <a:srgbClr val="3D3D3D"/>
                </a:solidFill>
                <a:latin typeface="Roboto"/>
              </a:rPr>
              <a:t>За 2014-2015 год во Всероссийских и региональных отборочных соревнованиях приняло участие </a:t>
            </a: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более чем 3000 детей </a:t>
            </a:r>
            <a:r>
              <a:rPr lang="ru-RU" sz="5500" dirty="0">
                <a:solidFill>
                  <a:srgbClr val="3D3D3D"/>
                </a:solidFill>
                <a:latin typeface="Roboto"/>
              </a:rPr>
              <a:t>из всех регионов нашей Родины.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УМЦИО издает учебно-методические пособия</a:t>
            </a:r>
            <a:r>
              <a:rPr lang="ru-RU" sz="5500" dirty="0">
                <a:solidFill>
                  <a:srgbClr val="3D3D3D"/>
                </a:solidFill>
                <a:latin typeface="Roboto"/>
              </a:rPr>
              <a:t> по образовательной робототехнике и техническому творчеству и </a:t>
            </a:r>
            <a:r>
              <a:rPr lang="ru-RU" sz="5500" dirty="0" smtClean="0">
                <a:solidFill>
                  <a:srgbClr val="3D3D3D"/>
                </a:solidFill>
                <a:latin typeface="Roboto"/>
              </a:rPr>
              <a:t>разрабатывает </a:t>
            </a:r>
            <a:r>
              <a:rPr lang="ru-RU" sz="5500" dirty="0">
                <a:solidFill>
                  <a:srgbClr val="3D3D3D"/>
                </a:solidFill>
                <a:latin typeface="Roboto"/>
              </a:rPr>
              <a:t>программы повышения квалификации технической направленности. Благодаря накопленному опыту и результатам многочисленных педагогических исследований, ведущими экспертами Центра создана концепция и разработана программа модели технического образования «От детского сада до производства».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5500" b="1" dirty="0">
                <a:solidFill>
                  <a:srgbClr val="3D3D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Эффективность реализуемых программ </a:t>
            </a:r>
            <a:r>
              <a:rPr lang="ru-RU" sz="5500" dirty="0">
                <a:solidFill>
                  <a:srgbClr val="3D3D3D"/>
                </a:solidFill>
                <a:latin typeface="Roboto"/>
              </a:rPr>
              <a:t>обучения и методических разработок Центра подтверждена призовыми местами слушателей и учащихся на соревнованиях Всероссийского и Международного уровня, а также положительной динамикой открытия кружков и технопарков технической направленности в образовательных учреждениях нашей страны.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360040"/>
          </a:xfrm>
        </p:spPr>
        <p:txBody>
          <a:bodyPr>
            <a:normAutofit fontScale="90000"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+mn-ea"/>
                <a:cs typeface="+mn-cs"/>
              </a:rPr>
              <a:t>Достижения</a:t>
            </a:r>
            <a:r>
              <a:rPr lang="ru-RU" sz="1100" dirty="0">
                <a:solidFill>
                  <a:srgbClr val="3D3D3D"/>
                </a:solidFill>
                <a:latin typeface="Roboto"/>
                <a:ea typeface="+mn-ea"/>
                <a:cs typeface="+mn-cs"/>
              </a:rPr>
              <a:t/>
            </a:r>
            <a:br>
              <a:rPr lang="ru-RU" sz="1100" dirty="0">
                <a:solidFill>
                  <a:srgbClr val="3D3D3D"/>
                </a:solidFill>
                <a:latin typeface="Roboto"/>
                <a:ea typeface="+mn-ea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4722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52128"/>
          </a:xfrm>
        </p:spPr>
        <p:txBody>
          <a:bodyPr>
            <a:normAutofit fontScale="90000"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+mn-ea"/>
                <a:cs typeface="+mn-cs"/>
              </a:rPr>
              <a:t>За годы работы в регионах РФ мы сформировали четкую структуру развития технического творчества и получения желаемого результата.</a:t>
            </a:r>
            <a:r>
              <a:rPr lang="ru-RU" sz="1700" dirty="0">
                <a:solidFill>
                  <a:srgbClr val="3D3D3D"/>
                </a:solidFill>
                <a:latin typeface="Roboto"/>
                <a:ea typeface="+mn-ea"/>
                <a:cs typeface="+mn-cs"/>
              </a:rPr>
              <a:t/>
            </a:r>
            <a:br>
              <a:rPr lang="ru-RU" sz="1700" dirty="0">
                <a:solidFill>
                  <a:srgbClr val="3D3D3D"/>
                </a:solidFill>
                <a:latin typeface="Roboto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2420888"/>
            <a:ext cx="8568951" cy="370527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Предлагаем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 вам не изобретать велосипед, а идти с нами по проверенному пути.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Расскажите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нам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каких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результатов вы хотите достичь в вашем регионе/ городе/районе учреждении/ по техническому творчеству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Мы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предложим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готовое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решение системы развития, в том числе программу обучения педагогов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Приедем к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вам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с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необходимым оборудованием для учебного процесса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Создадим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 информационное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поле для дальнейшего развития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7561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348880"/>
            <a:ext cx="8496943" cy="3816425"/>
          </a:xfrm>
        </p:spPr>
        <p:txBody>
          <a:bodyPr>
            <a:normAutofit fontScale="92500"/>
          </a:bodyPr>
          <a:lstStyle/>
          <a:p>
            <a:pPr>
              <a:buFont typeface="Arial"/>
              <a:buChar char="•"/>
            </a:pPr>
            <a:r>
              <a:rPr lang="ru-RU" sz="1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Позволит </a:t>
            </a: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повысить уровень профессиональной компетентности педагогов</a:t>
            </a:r>
          </a:p>
          <a:p>
            <a:pPr>
              <a:buFont typeface="Arial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Расширит штат профессиональных преподавателей по робототехнике/ техническому творчеству</a:t>
            </a:r>
          </a:p>
          <a:p>
            <a:pPr>
              <a:buFont typeface="Arial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Облегчит работу с внедрением современных образовательных технологий в процесс обучения</a:t>
            </a:r>
          </a:p>
          <a:p>
            <a:pPr>
              <a:buFont typeface="Arial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Увеличит охват детей дополнительными профессиональными программами технической и естественно-научной направленностей</a:t>
            </a:r>
          </a:p>
          <a:p>
            <a:pPr>
              <a:buFont typeface="Arial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Обеспечит возможность выхода команд на соревнования Российского и Мирового уровня</a:t>
            </a:r>
          </a:p>
          <a:p>
            <a:pPr>
              <a:buFont typeface="Arial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Позволит увеличить объем привлеченных внебюджетных средств</a:t>
            </a:r>
          </a:p>
          <a:p>
            <a:pPr>
              <a:buFont typeface="Arial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Даст готовые решения по открытию кружков технической направленности</a:t>
            </a:r>
          </a:p>
          <a:p>
            <a:pPr>
              <a:buFont typeface="Arial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Расширит информационное поле для дальнейшего развития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b="1" cap="all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+mn-ea"/>
                <a:cs typeface="+mn-cs"/>
              </a:rPr>
              <a:t>СОТРУДНИЧЕСТВО С НАМИ</a:t>
            </a:r>
            <a:r>
              <a:rPr lang="ru-RU" sz="1500" b="1" cap="all" dirty="0">
                <a:solidFill>
                  <a:prstClr val="black"/>
                </a:solidFill>
                <a:latin typeface="Roboto"/>
                <a:ea typeface="+mn-ea"/>
                <a:cs typeface="+mn-cs"/>
              </a:rPr>
              <a:t/>
            </a:r>
            <a:br>
              <a:rPr lang="ru-RU" sz="1500" b="1" cap="all" dirty="0">
                <a:solidFill>
                  <a:prstClr val="black"/>
                </a:solidFill>
                <a:latin typeface="Roboto"/>
                <a:ea typeface="+mn-ea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4744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896699"/>
              </p:ext>
            </p:extLst>
          </p:nvPr>
        </p:nvGraphicFramePr>
        <p:xfrm>
          <a:off x="323528" y="692695"/>
          <a:ext cx="8640961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5453"/>
                <a:gridCol w="2147035"/>
                <a:gridCol w="2088232"/>
                <a:gridCol w="2160241"/>
              </a:tblGrid>
              <a:tr h="972696">
                <a:tc>
                  <a:txBody>
                    <a:bodyPr/>
                    <a:lstStyle/>
                    <a:p>
                      <a:pPr algn="ctr"/>
                      <a:r>
                        <a:rPr lang="ru-RU" b="1" i="0" cap="all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>БЫСТРО И ПРОСТО</a:t>
                      </a:r>
                    </a:p>
                    <a:p>
                      <a:r>
                        <a:rPr lang="ru-RU" b="1" i="0" dirty="0" smtClean="0">
                          <a:solidFill>
                            <a:srgbClr val="3D3D3D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/>
                      </a:r>
                      <a:br>
                        <a:rPr lang="ru-RU" b="1" i="0" dirty="0" smtClean="0">
                          <a:solidFill>
                            <a:srgbClr val="3D3D3D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</a:b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cap="all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>УСЛОВИЕ МИНИМУМ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cap="all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>ЛИЦЕНЗИЯ</a:t>
                      </a:r>
                      <a:endParaRPr lang="ru-RU" b="1" i="0" cap="all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Roboto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cap="all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>СОПРОВОЖДЕНИЕ</a:t>
                      </a:r>
                    </a:p>
                    <a:p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3D3D3D"/>
                          </a:solidFill>
                          <a:effectLst/>
                          <a:uLnTx/>
                          <a:uFillTx/>
                          <a:latin typeface="Roboto"/>
                          <a:ea typeface="+mn-ea"/>
                          <a:cs typeface="+mn-cs"/>
                        </a:rPr>
                        <a:t>Проведем ознакомительный семинар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3D3D3D"/>
                          </a:solidFill>
                          <a:effectLst/>
                          <a:uLnTx/>
                          <a:uFillTx/>
                          <a:latin typeface="Roboto"/>
                          <a:ea typeface="+mn-ea"/>
                          <a:cs typeface="+mn-cs"/>
                        </a:rPr>
                        <a:t>Подберем программу обучения ваших педагогов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3D3D3D"/>
                          </a:solidFill>
                          <a:effectLst/>
                          <a:uLnTx/>
                          <a:uFillTx/>
                          <a:latin typeface="Roboto"/>
                          <a:ea typeface="+mn-ea"/>
                          <a:cs typeface="+mn-cs"/>
                        </a:rPr>
                        <a:t>Подготовим предложение по стоимости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3D3D3D"/>
                          </a:solidFill>
                          <a:effectLst/>
                          <a:uLnTx/>
                          <a:uFillTx/>
                          <a:latin typeface="Roboto"/>
                          <a:ea typeface="+mn-ea"/>
                          <a:cs typeface="+mn-cs"/>
                        </a:rPr>
                        <a:t>Отправим письма-приглашения для набора группы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3D3D3D"/>
                          </a:solidFill>
                          <a:effectLst/>
                          <a:uLnTx/>
                          <a:uFillTx/>
                          <a:latin typeface="Roboto"/>
                          <a:ea typeface="+mn-ea"/>
                          <a:cs typeface="+mn-cs"/>
                        </a:rPr>
                        <a:t>Приедем к вам в заявленные вами сроки</a:t>
                      </a:r>
                    </a:p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Font typeface="Arial"/>
                        <a:buChar char="•"/>
                      </a:pPr>
                      <a:r>
                        <a:rPr lang="ru-RU" sz="1800" b="0" i="0" dirty="0" smtClean="0">
                          <a:solidFill>
                            <a:srgbClr val="3D3D3D"/>
                          </a:solidFill>
                          <a:effectLst/>
                          <a:latin typeface="Roboto"/>
                        </a:rPr>
                        <a:t>Аудитория 10-50 человек</a:t>
                      </a:r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ru-RU" sz="1800" b="0" i="0" dirty="0" smtClean="0">
                          <a:solidFill>
                            <a:srgbClr val="3D3D3D"/>
                          </a:solidFill>
                          <a:effectLst/>
                          <a:latin typeface="Roboto"/>
                        </a:rPr>
                        <a:t>Проектор</a:t>
                      </a:r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ru-RU" sz="1800" b="0" i="0" dirty="0" smtClean="0">
                          <a:solidFill>
                            <a:srgbClr val="3D3D3D"/>
                          </a:solidFill>
                          <a:effectLst/>
                          <a:latin typeface="Roboto"/>
                        </a:rPr>
                        <a:t>Демонстрационный экран</a:t>
                      </a:r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ru-RU" sz="1800" b="0" i="0" dirty="0" smtClean="0">
                          <a:solidFill>
                            <a:srgbClr val="3D3D3D"/>
                          </a:solidFill>
                          <a:effectLst/>
                          <a:latin typeface="Roboto"/>
                        </a:rPr>
                        <a:t>Выход в интернет</a:t>
                      </a:r>
                    </a:p>
                    <a:p>
                      <a:pPr algn="l"/>
                      <a:r>
                        <a:rPr lang="ru-RU" sz="1800" b="0" i="0" dirty="0" smtClean="0">
                          <a:solidFill>
                            <a:srgbClr val="3D3D3D"/>
                          </a:solidFill>
                          <a:effectLst/>
                          <a:latin typeface="Roboto"/>
                        </a:rPr>
                        <a:t>Оборудование для учебного процесса привезем с собой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dirty="0" smtClean="0">
                          <a:solidFill>
                            <a:srgbClr val="3D3D3D"/>
                          </a:solidFill>
                          <a:effectLst/>
                          <a:latin typeface="Roboto"/>
                        </a:rPr>
                        <a:t>Лицензия на образовательную деятельность № 037913 от 26 сентября 2016 года. Выдана департаментом образования г. Москвы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dirty="0" smtClean="0">
                          <a:solidFill>
                            <a:srgbClr val="3D3D3D"/>
                          </a:solidFill>
                          <a:effectLst/>
                          <a:latin typeface="Roboto"/>
                        </a:rPr>
                        <a:t>Мы по вашему запросу составим и реализуем дорожную карту развития технического творчества в вашем регионе/ городе/ районе и сформируем информационное поле для дальнейшего развития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3890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5090585"/>
              </p:ext>
            </p:extLst>
          </p:nvPr>
        </p:nvGraphicFramePr>
        <p:xfrm>
          <a:off x="179512" y="476672"/>
          <a:ext cx="8712968" cy="61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23224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0" cap="all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>ПРЕПОДАВАТЕЛИ</a:t>
                      </a:r>
                    </a:p>
                    <a:p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cap="all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>ГИБКАЯ ОПЛАТА</a:t>
                      </a:r>
                    </a:p>
                    <a:p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cap="all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>СОДЕРЖАНИЕ</a:t>
                      </a:r>
                      <a:endParaRPr lang="ru-RU" b="1" i="0" cap="all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Roboto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cap="all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oboto"/>
                        </a:rPr>
                        <a:t>ОБОРУДОВАНИЕ</a:t>
                      </a:r>
                    </a:p>
                    <a:p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Мы даем практический опыт.</a:t>
                      </a:r>
                    </a:p>
                    <a:p>
                      <a:pPr algn="l"/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Наши преподаватели со всей России, опытные практики, которые взрастили несколько поколений команд-победителей Российских и международных соревнований</a:t>
                      </a:r>
                    </a:p>
                    <a:p>
                      <a:pPr algn="l"/>
                      <a:endParaRPr lang="ru-RU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У вас нет необходимой суммы для оплаты обучения?</a:t>
                      </a:r>
                    </a:p>
                    <a:p>
                      <a:pPr algn="l"/>
                      <a:r>
                        <a:rPr lang="ru-RU" sz="1600" b="0" i="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  <a:hlinkClick r:id="rId2"/>
                        </a:rPr>
                        <a:t>Запросите данные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 для заключения договора, и мы обговорим условия обучения и условия рассрочки/ отсрочки платежа.</a:t>
                      </a:r>
                    </a:p>
                    <a:p>
                      <a:pPr algn="l"/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Вы</a:t>
                      </a:r>
                      <a:r>
                        <a:rPr lang="ru-RU" sz="1600" b="0" i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 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сможете </a:t>
                      </a:r>
                    </a:p>
                    <a:p>
                      <a:pPr algn="l"/>
                      <a:r>
                        <a:rPr lang="ru-RU" sz="16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Заложить</a:t>
                      </a:r>
                      <a:r>
                        <a:rPr lang="ru-RU" sz="1600" b="1" i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 </a:t>
                      </a:r>
                      <a:r>
                        <a:rPr lang="ru-RU" sz="16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необходимую сумму в ваш бюджет на этот и следующий год</a:t>
                      </a:r>
                      <a:endParaRPr lang="ru-RU" sz="16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oboto"/>
                      </a:endParaRPr>
                    </a:p>
                    <a:p>
                      <a:pPr algn="l"/>
                      <a:endParaRPr lang="ru-RU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Практические методы обучения на современном оборудовании Модульное построение(16-108 </a:t>
                      </a:r>
                      <a:r>
                        <a:rPr lang="ru-RU" sz="1600" b="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ак.ч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.) Готовые учебные планы /программы технической направленности Формы обучения: очная, дистанционная, очно-заочная, интерактивная Разработка курса под индивидуальный запрос</a:t>
                      </a:r>
                      <a:endParaRPr lang="ru-RU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Работаем со всеми производителями оборудования и используем для обучения комплекты по робототехнике </a:t>
                      </a:r>
                      <a:r>
                        <a:rPr lang="ru-RU" sz="1600" b="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Lego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, </a:t>
                      </a:r>
                      <a:r>
                        <a:rPr lang="ru-RU" sz="1600" b="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Huna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, </a:t>
                      </a:r>
                      <a:r>
                        <a:rPr lang="ru-RU" sz="1600" b="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Амперка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, </a:t>
                      </a:r>
                      <a:r>
                        <a:rPr lang="ru-RU" sz="1600" b="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Roborobo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, ТРИК, </a:t>
                      </a:r>
                      <a:r>
                        <a:rPr lang="ru-RU" sz="1600" b="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Uaro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, комплекты для судо-, </a:t>
                      </a:r>
                      <a:r>
                        <a:rPr lang="ru-RU" sz="1600" b="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авиамоделированию</a:t>
                      </a:r>
                      <a:r>
                        <a:rPr lang="ru-RU" sz="16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oboto"/>
                        </a:rPr>
                        <a:t>, 3D принтеры и др. Разрабатываем и читаем курсы на новейшем современном оборудовании. Привозим комплекты/ наборы для обучения с собой.</a:t>
                      </a:r>
                      <a:endParaRPr lang="ru-RU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3303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348880"/>
            <a:ext cx="7408333" cy="374441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Конструирование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Проектная деятельность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Исследовательская </a:t>
            </a: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деятельность</a:t>
            </a:r>
            <a:endParaRPr lang="ru-RU" sz="1800" b="1" dirty="0">
              <a:solidFill>
                <a:schemeClr val="tx1">
                  <a:lumMod val="75000"/>
                  <a:lumOff val="25000"/>
                </a:schemeClr>
              </a:solidFill>
              <a:latin typeface="Roboto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АВИА-</a:t>
            </a: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, РАКЕТО- ,СУДО-</a:t>
            </a: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, </a:t>
            </a: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моделирование/пилотирование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Алгоритмизация</a:t>
            </a:r>
            <a:endParaRPr lang="ru-RU" sz="1800" b="1" dirty="0">
              <a:solidFill>
                <a:schemeClr val="tx1">
                  <a:lumMod val="75000"/>
                  <a:lumOff val="25000"/>
                </a:schemeClr>
              </a:solidFill>
              <a:latin typeface="Roboto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3D </a:t>
            </a:r>
            <a:r>
              <a:rPr lang="ru-RU" sz="1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прототипирование</a:t>
            </a:r>
            <a:endParaRPr lang="ru-RU" sz="1800" b="1" dirty="0">
              <a:solidFill>
                <a:schemeClr val="tx1">
                  <a:lumMod val="75000"/>
                  <a:lumOff val="25000"/>
                </a:schemeClr>
              </a:solidFill>
              <a:latin typeface="Roboto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Программирование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Робототехника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Административное управление</a:t>
            </a:r>
            <a:endParaRPr lang="ru-RU" sz="1800" b="1" dirty="0">
              <a:solidFill>
                <a:schemeClr val="tx1">
                  <a:lumMod val="75000"/>
                  <a:lumOff val="25000"/>
                </a:schemeClr>
              </a:solidFill>
              <a:latin typeface="Roboto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82560"/>
          </a:xfrm>
        </p:spPr>
        <p:txBody>
          <a:bodyPr>
            <a:normAutofit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sz="4000" b="1" cap="all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+mn-ea"/>
                <a:cs typeface="+mn-cs"/>
              </a:rPr>
              <a:t>НАШИ НАПРАВЛЕНИЯ</a:t>
            </a:r>
            <a:r>
              <a:rPr lang="ru-RU" sz="2200" b="1" cap="all" dirty="0">
                <a:solidFill>
                  <a:srgbClr val="3D3D3D"/>
                </a:solidFill>
                <a:latin typeface="Roboto"/>
                <a:ea typeface="+mn-ea"/>
                <a:cs typeface="+mn-cs"/>
              </a:rPr>
              <a:t/>
            </a:r>
            <a:br>
              <a:rPr lang="ru-RU" sz="2200" b="1" cap="all" dirty="0">
                <a:solidFill>
                  <a:srgbClr val="3D3D3D"/>
                </a:solidFill>
                <a:latin typeface="Roboto"/>
                <a:ea typeface="+mn-ea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3503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Адрес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г. Москва, Щелковское шоссе, 100/1, офис 2067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Телефон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  <a:hlinkClick r:id="rId2"/>
              </a:rPr>
              <a:t>+7 (800) 505-25-73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Roboto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  <a:hlinkClick r:id="rId3"/>
              </a:rPr>
              <a:t>+7 (499)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  <a:hlinkClick r:id="rId3"/>
              </a:rPr>
              <a:t>215-34-30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  <a:latin typeface="Roboto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</a:rPr>
              <a:t>+7(951) 484-53-75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E-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mail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oboto"/>
                <a:hlinkClick r:id="rId4"/>
              </a:rPr>
              <a:t>raor12@mail.ru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  <a:latin typeface="Roboto"/>
            </a:endParaRP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q"/>
            </a:pPr>
            <a:r>
              <a:rPr lang="ru-RU" sz="2500" b="1" dirty="0" smtClean="0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Сайт</a:t>
            </a:r>
            <a:endParaRPr lang="ru-RU" sz="2500" dirty="0">
              <a:solidFill>
                <a:prstClr val="black">
                  <a:lumMod val="75000"/>
                  <a:lumOff val="2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3D3D3D"/>
                </a:solidFill>
                <a:latin typeface="Roboto"/>
              </a:rPr>
              <a:t>КУРСЫ.ФГОС.РФ</a:t>
            </a:r>
            <a:endParaRPr lang="ru-RU" dirty="0">
              <a:solidFill>
                <a:srgbClr val="3D3D3D"/>
              </a:solidFill>
              <a:latin typeface="Roboto"/>
            </a:endParaRPr>
          </a:p>
          <a:p>
            <a:pPr marL="0" indent="0">
              <a:buNone/>
            </a:pPr>
            <a:r>
              <a:rPr lang="ru-RU" dirty="0">
                <a:solidFill>
                  <a:srgbClr val="3D3D3D"/>
                </a:solidFill>
                <a:latin typeface="Roboto"/>
              </a:rPr>
              <a:t/>
            </a:r>
            <a:br>
              <a:rPr lang="ru-RU" dirty="0">
                <a:solidFill>
                  <a:srgbClr val="3D3D3D"/>
                </a:solidFill>
                <a:latin typeface="Roboto"/>
              </a:rPr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Наши контакты</a:t>
            </a:r>
            <a:endParaRPr lang="ru-RU" sz="4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53613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126</TotalTime>
  <Words>477</Words>
  <Application>Microsoft Office PowerPoint</Application>
  <PresentationFormat>Экран (4:3)</PresentationFormat>
  <Paragraphs>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Candara</vt:lpstr>
      <vt:lpstr>Roboto</vt:lpstr>
      <vt:lpstr>Symbol</vt:lpstr>
      <vt:lpstr>Wingdings</vt:lpstr>
      <vt:lpstr>Волна</vt:lpstr>
      <vt:lpstr>УЧЕБНО-МЕТОДИЧЕСКИЙ ЦЕНТР ИННОВАЦИОННОГО ОБРАЗОВАНИЯ</vt:lpstr>
      <vt:lpstr>Сотрудничество </vt:lpstr>
      <vt:lpstr>Проводимые мероприятия </vt:lpstr>
      <vt:lpstr>Достижения </vt:lpstr>
      <vt:lpstr>За годы работы в регионах РФ мы сформировали четкую структуру развития технического творчества и получения желаемого результата. </vt:lpstr>
      <vt:lpstr>СОТРУДНИЧЕСТВО С НАМИ </vt:lpstr>
      <vt:lpstr>Презентация PowerPoint</vt:lpstr>
      <vt:lpstr>Презентация PowerPoint</vt:lpstr>
      <vt:lpstr>НАШИ НАПРАВЛЕНИЯ </vt:lpstr>
      <vt:lpstr>Наши контакты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17</cp:revision>
  <dcterms:created xsi:type="dcterms:W3CDTF">2017-12-12T04:31:39Z</dcterms:created>
  <dcterms:modified xsi:type="dcterms:W3CDTF">2018-07-30T10:14:32Z</dcterms:modified>
  <cp:contentStatus/>
</cp:coreProperties>
</file>