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3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6670" y="2013046"/>
            <a:ext cx="6731329" cy="1036973"/>
          </a:xfrm>
          <a:solidFill>
            <a:srgbClr val="F15B4D"/>
          </a:solidFill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36670" y="3162650"/>
            <a:ext cx="6731329" cy="494950"/>
          </a:xfrm>
          <a:solidFill>
            <a:srgbClr val="F15B4D"/>
          </a:solidFill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irce Bold" panose="020B0602020203020203" pitchFamily="34" charset="-5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61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11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03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947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6774295" cy="962210"/>
          </a:xfrm>
          <a:solidFill>
            <a:srgbClr val="F15B4D"/>
          </a:solidFill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2814102"/>
            <a:ext cx="6767945" cy="1500187"/>
          </a:xfrm>
          <a:solidFill>
            <a:srgbClr val="F15B4D"/>
          </a:solidFill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57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8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>
                <a:solidFill>
                  <a:srgbClr val="373C59"/>
                </a:solidFill>
                <a:latin typeface="Circe" panose="020B0502020203020203" pitchFamily="34" charset="-5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0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494" y="1767211"/>
            <a:ext cx="9821854" cy="1325563"/>
          </a:xfrm>
          <a:solidFill>
            <a:srgbClr val="F15B4D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709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69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>
              <a:defRPr sz="2800">
                <a:solidFill>
                  <a:srgbClr val="373C59"/>
                </a:solidFill>
                <a:latin typeface="Circe" panose="020B0502020203020203" pitchFamily="34" charset="-52"/>
              </a:defRPr>
            </a:lvl2pPr>
            <a:lvl3pPr>
              <a:defRPr sz="2400">
                <a:solidFill>
                  <a:srgbClr val="373C59"/>
                </a:solidFill>
                <a:latin typeface="Circe" panose="020B0502020203020203" pitchFamily="34" charset="-52"/>
              </a:defRPr>
            </a:lvl3pPr>
            <a:lvl4pPr>
              <a:defRPr sz="2000">
                <a:solidFill>
                  <a:srgbClr val="373C59"/>
                </a:solidFill>
                <a:latin typeface="Circe" panose="020B0502020203020203" pitchFamily="34" charset="-52"/>
              </a:defRPr>
            </a:lvl4pPr>
            <a:lvl5pPr>
              <a:defRPr sz="2000">
                <a:solidFill>
                  <a:srgbClr val="373C59"/>
                </a:solidFill>
                <a:latin typeface="Circe" panose="020B0502020203020203" pitchFamily="34" charset="-5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39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373C59"/>
                </a:solidFill>
                <a:latin typeface="Circe Light" panose="020B0402020203020203" pitchFamily="34" charset="-52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373C59"/>
                </a:solidFill>
                <a:latin typeface="Circe" panose="020B0502020203020203" pitchFamily="34" charset="-5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irce" panose="020B0502020203020203" pitchFamily="34" charset="-52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A077D94B-BF89-489D-BAD4-4AE303AD1D2C}" type="datetimeFigureOut">
              <a:rPr lang="ru-RU" smtClean="0"/>
              <a:pPr/>
              <a:t>13.07.2022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CA1FC7B6-D8A9-4357-BB31-C7F96C1AF3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54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CD5AD7-4C95-1B5B-7693-97635A4018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013046"/>
            <a:ext cx="9753599" cy="1036973"/>
          </a:xfrm>
        </p:spPr>
        <p:txBody>
          <a:bodyPr>
            <a:noAutofit/>
          </a:bodyPr>
          <a:lstStyle/>
          <a:p>
            <a:r>
              <a:rPr lang="ru-RU" sz="3200" dirty="0"/>
              <a:t>О проведении общероссийской оценки по модели PISA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B6C2FE-4EE8-572F-639E-AB9687C224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69280" y="3162651"/>
            <a:ext cx="4998719" cy="548737"/>
          </a:xfrm>
        </p:spPr>
        <p:txBody>
          <a:bodyPr>
            <a:normAutofit/>
          </a:bodyPr>
          <a:lstStyle/>
          <a:p>
            <a:r>
              <a:rPr lang="en-US" sz="1600" dirty="0"/>
              <a:t>(</a:t>
            </a:r>
            <a:r>
              <a:rPr lang="en-US" sz="1600" dirty="0" err="1"/>
              <a:t>Programme</a:t>
            </a:r>
            <a:r>
              <a:rPr lang="en-US" sz="1600" dirty="0"/>
              <a:t> for International Student Assessment) </a:t>
            </a:r>
            <a:r>
              <a:rPr lang="ru-RU" sz="1600" dirty="0"/>
              <a:t>в 2022 году.</a:t>
            </a:r>
          </a:p>
        </p:txBody>
      </p:sp>
    </p:spTree>
    <p:extLst>
      <p:ext uri="{BB962C8B-B14F-4D97-AF65-F5344CB8AC3E}">
        <p14:creationId xmlns:p14="http://schemas.microsoft.com/office/powerpoint/2010/main" val="3355065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ED92CFF-4CEB-186D-8D5A-D4F7A4EF9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Федеральное государственное бюджетное учреждение «Федеральный институт оценки качества образования» (ФГБУ «ФИОКО») во исполнение государственного задания Федеральной службы по надзору в сфере образования и науки проводит </a:t>
            </a:r>
            <a:r>
              <a:rPr lang="ru-RU" sz="2400" dirty="0">
                <a:solidFill>
                  <a:srgbClr val="F26053"/>
                </a:solidFill>
              </a:rPr>
              <a:t>общероссийскую</a:t>
            </a:r>
            <a:r>
              <a:rPr lang="ru-RU" sz="2400" dirty="0"/>
              <a:t> оценку по модели PISA в 2022 году в соответствии с Методологией и критериями оценки качества общего образования в общеобразовательных организациях на основе практики международных исследований качества подготовки обучающихся, утвержденными совместным приказом Федеральной службы по надзору в сфере образования и науки и Министерства просвещения Российской Федерации от 6 мая 2019 г. № 590/219 с изменениями от 11 мая 2022 г.</a:t>
            </a:r>
          </a:p>
        </p:txBody>
      </p:sp>
    </p:spTree>
    <p:extLst>
      <p:ext uri="{BB962C8B-B14F-4D97-AF65-F5344CB8AC3E}">
        <p14:creationId xmlns:p14="http://schemas.microsoft.com/office/powerpoint/2010/main" val="480014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5AE4A7B-D4BE-8EF1-E91D-1F04FCD5E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ФГБУ «ФИОКО» информирует о реализации мероприятий по проведению общероссийской оценки по модели PISA в субъектах Российской Федерации, которые запланированы на осень 2022 года. В список субъектов Российской Федерации, отобранных для участия в общероссийской оценке по модели PISA в 2022 году, включена и Республика Дагестан (всего 43 субъекта).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C3A915-8CE0-3B8B-9C8F-14D325647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612" y="4462649"/>
            <a:ext cx="31527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740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ADB276-F12B-C3BC-DFEB-A286DE98B1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686" y="3315009"/>
            <a:ext cx="2861954" cy="286195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7F1F67-4760-6EF8-2453-364324A58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исследования: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A229B7-BF8E-E4F2-7502-FB802B637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311738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	Изучение того, обладают ли учащиеся 15-летнего возраста, получившие обязательное общее образование, знаниями и умениями, необходимыми для полноценного функционирования в современном обществе, т.е. для решения широкого диапазона задач в различных сферах человеческой деятельности, общения и социальных отношений. </a:t>
            </a:r>
          </a:p>
          <a:p>
            <a:pPr marL="0" indent="0">
              <a:buNone/>
            </a:pPr>
            <a:r>
              <a:rPr lang="ru-RU" dirty="0"/>
              <a:t>             Программа позволяет выявить и сравнить изменения, происходящие в системах образования разных стран, и оценить эффективность стратегических решений в области образования.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217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92F5341-FB25-69D3-32C6-0B516AB5F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8161"/>
            <a:ext cx="10515600" cy="229880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dirty="0">
                <a:solidFill>
                  <a:srgbClr val="F26053"/>
                </a:solidFill>
              </a:rPr>
              <a:t>В 2021 году 14 субъектов </a:t>
            </a:r>
            <a:r>
              <a:rPr lang="ru-RU" dirty="0"/>
              <a:t>Российской Федерации, в том числе и </a:t>
            </a:r>
            <a:r>
              <a:rPr lang="ru-RU" dirty="0">
                <a:solidFill>
                  <a:srgbClr val="F26053"/>
                </a:solidFill>
              </a:rPr>
              <a:t>Республика Дагестан</a:t>
            </a:r>
            <a:r>
              <a:rPr lang="ru-RU" dirty="0"/>
              <a:t>, приняли участие в  региональной оценке по модели PISA. </a:t>
            </a:r>
            <a:r>
              <a:rPr lang="ru-RU" dirty="0">
                <a:solidFill>
                  <a:srgbClr val="F26053"/>
                </a:solidFill>
              </a:rPr>
              <a:t>149</a:t>
            </a:r>
            <a:r>
              <a:rPr lang="ru-RU" dirty="0"/>
              <a:t> общеобразовательных организаций региона и </a:t>
            </a:r>
            <a:r>
              <a:rPr lang="ru-RU" dirty="0">
                <a:solidFill>
                  <a:srgbClr val="F26053"/>
                </a:solidFill>
              </a:rPr>
              <a:t>3179</a:t>
            </a:r>
            <a:r>
              <a:rPr lang="ru-RU" dirty="0"/>
              <a:t> детей отобраны для участия в региональной оценке   и </a:t>
            </a:r>
            <a:r>
              <a:rPr lang="ru-RU" dirty="0">
                <a:solidFill>
                  <a:srgbClr val="F26053"/>
                </a:solidFill>
              </a:rPr>
              <a:t>5</a:t>
            </a:r>
            <a:r>
              <a:rPr lang="ru-RU" dirty="0"/>
              <a:t> ОО  и </a:t>
            </a:r>
            <a:r>
              <a:rPr lang="ru-RU" dirty="0">
                <a:solidFill>
                  <a:srgbClr val="F26053"/>
                </a:solidFill>
              </a:rPr>
              <a:t>88</a:t>
            </a:r>
            <a:r>
              <a:rPr lang="ru-RU" dirty="0"/>
              <a:t> учащихся в общероссийской оценке по модели PISA в 2021 году.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1CBA2D-AB83-C7E4-F306-6CE8D347E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0645" y="793790"/>
            <a:ext cx="5250709" cy="271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82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D80F1E-3316-05BD-28E2-8DAC7479C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546" y="4845132"/>
            <a:ext cx="2012868" cy="201286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BAFE197-66C3-0E72-6ABC-F770DADFC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	В 2021 году во время проведения PISA возникали проблемы разного характера. Ответственные организаторы PISA не изучали регламент, в связи с чем нарушался сценарий проведения исследования. Отсутствие в школах технического специалиста, а в некоторых случаях некомпетентность таких работников, отсутствие базовых навыков пользования ПК.</a:t>
            </a:r>
          </a:p>
          <a:p>
            <a:pPr marL="0" indent="0">
              <a:buNone/>
            </a:pPr>
            <a:r>
              <a:rPr lang="ru-RU" dirty="0"/>
              <a:t>	Ввиду неактуального состояния софта на компьютерах в муниципалитетах наблюдались проблемы с установкой программы </a:t>
            </a:r>
            <a:r>
              <a:rPr lang="ru-RU" dirty="0" err="1"/>
              <a:t>Janison</a:t>
            </a:r>
            <a:r>
              <a:rPr lang="ru-RU" dirty="0"/>
              <a:t> </a:t>
            </a:r>
            <a:r>
              <a:rPr lang="ru-RU" dirty="0" err="1"/>
              <a:t>Replay</a:t>
            </a:r>
            <a:r>
              <a:rPr lang="ru-RU" dirty="0"/>
              <a:t> и отдельных компонентов. На некоторых компьютерах была установлена ОС Windows 7, которая была неактуальной с 2020 года. Отсутствовали важные программные компоненты, такие как Microsoft Visual C++ 2015-2017-2019.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15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511B97-F96A-4120-D9B0-FC17430ED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26" y="1775359"/>
            <a:ext cx="3485409" cy="348540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C325FA2-1734-E663-0DF1-D32A52441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7296397" cy="50287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	Ввиду некомпетентности технических специалистов в муниципалитетах возникали сложности с установкой программы </a:t>
            </a:r>
            <a:r>
              <a:rPr lang="ru-RU" dirty="0" err="1"/>
              <a:t>Janison</a:t>
            </a:r>
            <a:r>
              <a:rPr lang="ru-RU" dirty="0"/>
              <a:t> </a:t>
            </a:r>
            <a:r>
              <a:rPr lang="ru-RU" dirty="0" err="1"/>
              <a:t>Replay</a:t>
            </a:r>
            <a:r>
              <a:rPr lang="ru-RU" dirty="0"/>
              <a:t> (программа необходимая для проведения исследования).</a:t>
            </a:r>
          </a:p>
          <a:p>
            <a:pPr marL="0" indent="0" algn="just">
              <a:buNone/>
            </a:pPr>
            <a:r>
              <a:rPr lang="ru-RU" dirty="0"/>
              <a:t>	В некоторых школах отсутствовали компьютеры для проведения исследования </a:t>
            </a:r>
            <a:r>
              <a:rPr lang="ru-RU" dirty="0" err="1"/>
              <a:t>Janison</a:t>
            </a:r>
            <a:r>
              <a:rPr lang="ru-RU" dirty="0"/>
              <a:t> </a:t>
            </a:r>
            <a:r>
              <a:rPr lang="ru-RU" dirty="0" err="1"/>
              <a:t>Replay</a:t>
            </a:r>
            <a:r>
              <a:rPr lang="ru-RU" dirty="0"/>
              <a:t>. Исследование проводили в районных центрах. </a:t>
            </a:r>
          </a:p>
          <a:p>
            <a:pPr marL="0" indent="0" algn="just">
              <a:buNone/>
            </a:pPr>
            <a:r>
              <a:rPr lang="ru-RU" dirty="0"/>
              <a:t>	Отсутствовал интернет.</a:t>
            </a:r>
          </a:p>
          <a:p>
            <a:pPr marL="0" indent="0" algn="just">
              <a:buNone/>
            </a:pPr>
            <a:r>
              <a:rPr lang="ru-RU" dirty="0"/>
              <a:t>	Частое отключение электроэнергии, в особенности, в отдаленных, труднодоступных районах.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752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354E47B6-7455-4C24-9F17-83BACBC97961}" vid="{2B6C2D01-8C5C-40BE-826F-E0EB82D74A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для презентации</Template>
  <TotalTime>24</TotalTime>
  <Words>449</Words>
  <Application>Microsoft Office PowerPoint</Application>
  <PresentationFormat>Широкоэкранный</PresentationFormat>
  <Paragraphs>14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Circe</vt:lpstr>
      <vt:lpstr>Circe Bold</vt:lpstr>
      <vt:lpstr>Circe Light</vt:lpstr>
      <vt:lpstr>Тема1</vt:lpstr>
      <vt:lpstr>О проведении общероссийской оценки по модели PISA </vt:lpstr>
      <vt:lpstr>Презентация PowerPoint</vt:lpstr>
      <vt:lpstr>Презентация PowerPoint</vt:lpstr>
      <vt:lpstr>Цель исследования: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проведении общероссийской оценки по модели PISA </dc:title>
  <dc:creator>+ -</dc:creator>
  <cp:lastModifiedBy>USER23</cp:lastModifiedBy>
  <cp:revision>3</cp:revision>
  <dcterms:created xsi:type="dcterms:W3CDTF">2022-07-13T11:51:04Z</dcterms:created>
  <dcterms:modified xsi:type="dcterms:W3CDTF">2022-07-13T12:43:31Z</dcterms:modified>
</cp:coreProperties>
</file>