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60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360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4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7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93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406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1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39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77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806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49570-E1C8-4A4C-948D-CB734651E34C}" type="datetimeFigureOut">
              <a:rPr lang="ru-RU" smtClean="0"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CBFD6-7297-446E-8B2F-912F500DD6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93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1273" y="897775"/>
            <a:ext cx="10307781" cy="5170515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r>
              <a:rPr lang="ru-RU" b="1" dirty="0" smtClean="0"/>
              <a:t>Организация работы ЦНППМ в рамках реализации программы </a:t>
            </a:r>
            <a:r>
              <a:rPr lang="ru-RU" b="1" dirty="0"/>
              <a:t>«Модернизация школьных систем образования</a:t>
            </a:r>
            <a:r>
              <a:rPr lang="ru-RU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734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761527"/>
              </p:ext>
            </p:extLst>
          </p:nvPr>
        </p:nvGraphicFramePr>
        <p:xfrm>
          <a:off x="216131" y="328479"/>
          <a:ext cx="11637818" cy="62677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7444">
                  <a:extLst>
                    <a:ext uri="{9D8B030D-6E8A-4147-A177-3AD203B41FA5}">
                      <a16:colId xmlns:a16="http://schemas.microsoft.com/office/drawing/2014/main" val="2508534542"/>
                    </a:ext>
                  </a:extLst>
                </a:gridCol>
                <a:gridCol w="4885210">
                  <a:extLst>
                    <a:ext uri="{9D8B030D-6E8A-4147-A177-3AD203B41FA5}">
                      <a16:colId xmlns:a16="http://schemas.microsoft.com/office/drawing/2014/main" val="31584078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2568611"/>
                    </a:ext>
                  </a:extLst>
                </a:gridCol>
                <a:gridCol w="1995055">
                  <a:extLst>
                    <a:ext uri="{9D8B030D-6E8A-4147-A177-3AD203B41FA5}">
                      <a16:colId xmlns:a16="http://schemas.microsoft.com/office/drawing/2014/main" val="2351156821"/>
                    </a:ext>
                  </a:extLst>
                </a:gridCol>
                <a:gridCol w="1795549">
                  <a:extLst>
                    <a:ext uri="{9D8B030D-6E8A-4147-A177-3AD203B41FA5}">
                      <a16:colId xmlns:a16="http://schemas.microsoft.com/office/drawing/2014/main" val="2483784015"/>
                    </a:ext>
                  </a:extLst>
                </a:gridCol>
              </a:tblGrid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Район/ОО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Упр.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Шк</a:t>
                      </a:r>
                      <a:r>
                        <a:rPr lang="ru-RU" sz="1400" dirty="0">
                          <a:effectLst/>
                        </a:rPr>
                        <a:t>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75238716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КУРАХСКИЙ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4063214476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Курахская СОШ №2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1995027161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ЛЕВАШИНСКИЙ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804184568"/>
                  </a:ext>
                </a:extLst>
              </a:tr>
              <a:tr h="2333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«Верхне-Убекинская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1977810478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«Карлабкинская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1835596709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«Кулецминская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4146069319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«Левашинская СОШ № 2»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789683599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«Ташкапурская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841023032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МАГАРАМКЕНСКИЙ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044825132"/>
                  </a:ext>
                </a:extLst>
              </a:tr>
              <a:tr h="2717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«Магарамкентская СОШ №1 им. М. Гаджиева»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228429905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«Филялинская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1110660859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«Гильярская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4199400021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«Оружбинская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998237548"/>
                  </a:ext>
                </a:extLst>
              </a:tr>
              <a:tr h="2230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504 мест в с. Самур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729482843"/>
                  </a:ext>
                </a:extLst>
              </a:tr>
              <a:tr h="2839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НОВОЛАКСКИЙ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Давлетмурзаева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К.И.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4173812555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«Чапаевская СОШ №2»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727392580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«Шушинская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651830447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Банайюртовская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4272344830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РУТУЛЬСКИЙ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033550685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Гельмецская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2410509750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Джилихурская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385573082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Ихрекская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916896619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Цудикская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2848584055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Аранская СОШ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2863325835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СЕРГОКАЛИНСКИЙ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1959647997"/>
                  </a:ext>
                </a:extLst>
              </a:tr>
              <a:tr h="200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 в с. Миглакасимахи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451" marR="55451" marT="0" marB="0"/>
                </a:tc>
                <a:extLst>
                  <a:ext uri="{0D108BD9-81ED-4DB2-BD59-A6C34878D82A}">
                    <a16:rowId xmlns:a16="http://schemas.microsoft.com/office/drawing/2014/main" val="23912224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297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931243"/>
              </p:ext>
            </p:extLst>
          </p:nvPr>
        </p:nvGraphicFramePr>
        <p:xfrm>
          <a:off x="207818" y="340823"/>
          <a:ext cx="11820700" cy="5707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331">
                  <a:extLst>
                    <a:ext uri="{9D8B030D-6E8A-4147-A177-3AD203B41FA5}">
                      <a16:colId xmlns:a16="http://schemas.microsoft.com/office/drawing/2014/main" val="4279508417"/>
                    </a:ext>
                  </a:extLst>
                </a:gridCol>
                <a:gridCol w="6292734">
                  <a:extLst>
                    <a:ext uri="{9D8B030D-6E8A-4147-A177-3AD203B41FA5}">
                      <a16:colId xmlns:a16="http://schemas.microsoft.com/office/drawing/2014/main" val="2265437638"/>
                    </a:ext>
                  </a:extLst>
                </a:gridCol>
                <a:gridCol w="1812174">
                  <a:extLst>
                    <a:ext uri="{9D8B030D-6E8A-4147-A177-3AD203B41FA5}">
                      <a16:colId xmlns:a16="http://schemas.microsoft.com/office/drawing/2014/main" val="1243024319"/>
                    </a:ext>
                  </a:extLst>
                </a:gridCol>
                <a:gridCol w="1596044">
                  <a:extLst>
                    <a:ext uri="{9D8B030D-6E8A-4147-A177-3AD203B41FA5}">
                      <a16:colId xmlns:a16="http://schemas.microsoft.com/office/drawing/2014/main" val="1076392573"/>
                    </a:ext>
                  </a:extLst>
                </a:gridCol>
                <a:gridCol w="1446417">
                  <a:extLst>
                    <a:ext uri="{9D8B030D-6E8A-4147-A177-3AD203B41FA5}">
                      <a16:colId xmlns:a16="http://schemas.microsoft.com/office/drawing/2014/main" val="1395300842"/>
                    </a:ext>
                  </a:extLst>
                </a:gridCol>
              </a:tblGrid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Район/ОО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Упр.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Шк</a:t>
                      </a:r>
                      <a:r>
                        <a:rPr lang="ru-RU" sz="1400" dirty="0">
                          <a:effectLst/>
                        </a:rPr>
                        <a:t>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343410720"/>
                  </a:ext>
                </a:extLst>
              </a:tr>
              <a:tr h="5879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СУЛЕЙМАН-СТАЛЬСКИЙ РАЙОН</a:t>
                      </a:r>
                      <a:endParaRPr lang="ru-RU" sz="14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highlight>
                            <a:srgbClr val="FFFF00"/>
                          </a:highlight>
                        </a:rPr>
                        <a:t>Ашагасталказмалярская</a:t>
                      </a: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 СОШ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highlight>
                            <a:srgbClr val="FFFF00"/>
                          </a:highlight>
                        </a:rPr>
                        <a:t>Алкадарская</a:t>
                      </a: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</a:rPr>
                        <a:t> СОШ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93018827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«Касумкентская СОШ №1»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059195952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«Новомакинская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289095908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«Новопоселковая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4213036049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«Ортастальская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96152843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 в с. Герейханова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882209966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ТАБАСАРАНСКИЙ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239986436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«Новолидженская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626632548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«Турагская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910673216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«Ушнигская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574715661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«Халагская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630144316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Ягдыгская</a:t>
                      </a:r>
                      <a:r>
                        <a:rPr lang="ru-RU" sz="1400" spc="-20" dirty="0">
                          <a:effectLst/>
                        </a:rPr>
                        <a:t> СОШ №1»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4276291936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«Ягдыгская СОШ №2»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245121951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ТАРУМОВСКИЙ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588606077"/>
                  </a:ext>
                </a:extLst>
              </a:tr>
              <a:tr h="210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«Ново-Дмитриевская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1741514244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«Раздольевская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2593183802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ТЛЯРАТИНСКИЙ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98416462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«Гараколобская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729826451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«Кардибская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2591448970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«Роснобская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3929475033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«Талцухская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2807158037"/>
                  </a:ext>
                </a:extLst>
              </a:tr>
              <a:tr h="146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«Тохотинская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807" marR="37807" marT="0" marB="0"/>
                </a:tc>
                <a:extLst>
                  <a:ext uri="{0D108BD9-81ED-4DB2-BD59-A6C34878D82A}">
                    <a16:rowId xmlns:a16="http://schemas.microsoft.com/office/drawing/2014/main" val="2872792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911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668917"/>
              </p:ext>
            </p:extLst>
          </p:nvPr>
        </p:nvGraphicFramePr>
        <p:xfrm>
          <a:off x="249383" y="282640"/>
          <a:ext cx="11571315" cy="5556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3057">
                  <a:extLst>
                    <a:ext uri="{9D8B030D-6E8A-4147-A177-3AD203B41FA5}">
                      <a16:colId xmlns:a16="http://schemas.microsoft.com/office/drawing/2014/main" val="1831600742"/>
                    </a:ext>
                  </a:extLst>
                </a:gridCol>
                <a:gridCol w="4507211">
                  <a:extLst>
                    <a:ext uri="{9D8B030D-6E8A-4147-A177-3AD203B41FA5}">
                      <a16:colId xmlns:a16="http://schemas.microsoft.com/office/drawing/2014/main" val="277723567"/>
                    </a:ext>
                  </a:extLst>
                </a:gridCol>
                <a:gridCol w="2975956">
                  <a:extLst>
                    <a:ext uri="{9D8B030D-6E8A-4147-A177-3AD203B41FA5}">
                      <a16:colId xmlns:a16="http://schemas.microsoft.com/office/drawing/2014/main" val="2653791539"/>
                    </a:ext>
                  </a:extLst>
                </a:gridCol>
                <a:gridCol w="1712422">
                  <a:extLst>
                    <a:ext uri="{9D8B030D-6E8A-4147-A177-3AD203B41FA5}">
                      <a16:colId xmlns:a16="http://schemas.microsoft.com/office/drawing/2014/main" val="1436522401"/>
                    </a:ext>
                  </a:extLst>
                </a:gridCol>
                <a:gridCol w="1612669">
                  <a:extLst>
                    <a:ext uri="{9D8B030D-6E8A-4147-A177-3AD203B41FA5}">
                      <a16:colId xmlns:a16="http://schemas.microsoft.com/office/drawing/2014/main" val="69477577"/>
                    </a:ext>
                  </a:extLst>
                </a:gridCol>
              </a:tblGrid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Район/ОО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Ответственный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Упр.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502829567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ХАСАВЮРТОВСКИЙ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502637615"/>
                  </a:ext>
                </a:extLst>
              </a:tr>
              <a:tr h="2749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«Муцалаульская СОШ № 1 им. А.Я. Абдуллаева»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145519648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«Эндирейская СОШ № 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778186362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«Новокостекская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411224783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«Солнечная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045304410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«Хамавюртовская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95511469"/>
                  </a:ext>
                </a:extLst>
              </a:tr>
              <a:tr h="2672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ХИВСКИЙ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Назаралиев Назарали Сейдуллаевич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89634127645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722709200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«Ново-Фригская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631160977"/>
                  </a:ext>
                </a:extLst>
              </a:tr>
              <a:tr h="270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«Кандикская СОШ им. Б. Митарова»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026193794"/>
                  </a:ext>
                </a:extLst>
              </a:tr>
              <a:tr h="2992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177 мест в с. Новый Захит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731837920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ХУНЗАХСКИЙ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950478717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«Очлинская ООШ»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164782455"/>
                  </a:ext>
                </a:extLst>
              </a:tr>
              <a:tr h="2084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 в с. Обода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671649751"/>
                  </a:ext>
                </a:extLst>
              </a:tr>
              <a:tr h="4345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ЦУМАДИНСКИЙ РАЙОН</a:t>
                      </a:r>
                      <a:endParaRPr lang="ru-RU" sz="1400" b="1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 err="1">
                          <a:effectLst/>
                          <a:highlight>
                            <a:srgbClr val="FFFF00"/>
                          </a:highlight>
                        </a:rPr>
                        <a:t>Тиндинский</a:t>
                      </a:r>
                      <a:r>
                        <a:rPr lang="ru-RU" sz="1400" spc="-20" dirty="0">
                          <a:effectLst/>
                          <a:highlight>
                            <a:srgbClr val="FFFF00"/>
                          </a:highlight>
                        </a:rPr>
                        <a:t> детсад?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Муртазалиева Патимат Абасовна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89634032320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930992987"/>
                  </a:ext>
                </a:extLst>
              </a:tr>
              <a:tr h="3050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«Агвалинская гимназия им. Кади Абакарова»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839168271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«Тиндинская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378060282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«Хонохская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447182102"/>
                  </a:ext>
                </a:extLst>
              </a:tr>
              <a:tr h="258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«Тисси-Ахитлинская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19881220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«Кванадинская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792751869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«Гигатлинская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447331752"/>
                  </a:ext>
                </a:extLst>
              </a:tr>
              <a:tr h="217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 в с. Тисси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968329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51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31414"/>
              </p:ext>
            </p:extLst>
          </p:nvPr>
        </p:nvGraphicFramePr>
        <p:xfrm>
          <a:off x="349134" y="0"/>
          <a:ext cx="11621193" cy="68282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6348">
                  <a:extLst>
                    <a:ext uri="{9D8B030D-6E8A-4147-A177-3AD203B41FA5}">
                      <a16:colId xmlns:a16="http://schemas.microsoft.com/office/drawing/2014/main" val="4114300716"/>
                    </a:ext>
                  </a:extLst>
                </a:gridCol>
                <a:gridCol w="3995867">
                  <a:extLst>
                    <a:ext uri="{9D8B030D-6E8A-4147-A177-3AD203B41FA5}">
                      <a16:colId xmlns:a16="http://schemas.microsoft.com/office/drawing/2014/main" val="2863142286"/>
                    </a:ext>
                  </a:extLst>
                </a:gridCol>
                <a:gridCol w="2851550">
                  <a:extLst>
                    <a:ext uri="{9D8B030D-6E8A-4147-A177-3AD203B41FA5}">
                      <a16:colId xmlns:a16="http://schemas.microsoft.com/office/drawing/2014/main" val="696220010"/>
                    </a:ext>
                  </a:extLst>
                </a:gridCol>
                <a:gridCol w="2048216">
                  <a:extLst>
                    <a:ext uri="{9D8B030D-6E8A-4147-A177-3AD203B41FA5}">
                      <a16:colId xmlns:a16="http://schemas.microsoft.com/office/drawing/2014/main" val="864768934"/>
                    </a:ext>
                  </a:extLst>
                </a:gridCol>
                <a:gridCol w="1959212">
                  <a:extLst>
                    <a:ext uri="{9D8B030D-6E8A-4147-A177-3AD203B41FA5}">
                      <a16:colId xmlns:a16="http://schemas.microsoft.com/office/drawing/2014/main" val="3069531955"/>
                    </a:ext>
                  </a:extLst>
                </a:gridCol>
              </a:tblGrid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Район/ОО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Ответственный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Упр.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826737080"/>
                  </a:ext>
                </a:extLst>
              </a:tr>
              <a:tr h="130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-20" dirty="0">
                          <a:effectLst/>
                        </a:rPr>
                        <a:t>ЦУНТИНСКИЙ РАЙОН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4122468622"/>
                  </a:ext>
                </a:extLst>
              </a:tr>
              <a:tr h="1372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Шаитлинская</a:t>
                      </a:r>
                      <a:r>
                        <a:rPr lang="ru-RU" sz="1400" spc="-20" dirty="0">
                          <a:effectLst/>
                        </a:rPr>
                        <a:t> СОШ»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593501001"/>
                  </a:ext>
                </a:extLst>
              </a:tr>
              <a:tr h="1434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Хебатлинская</a:t>
                      </a:r>
                      <a:r>
                        <a:rPr lang="ru-RU" sz="1400" spc="-20" dirty="0">
                          <a:effectLst/>
                        </a:rPr>
                        <a:t> СОШ»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301321601"/>
                  </a:ext>
                </a:extLst>
              </a:tr>
              <a:tr h="1330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-20" dirty="0">
                          <a:effectLst/>
                        </a:rPr>
                        <a:t>ШАМИЛЬСКИЙ РАЙОН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413621449"/>
                  </a:ext>
                </a:extLst>
              </a:tr>
              <a:tr h="1476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«Геницоробская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502325927"/>
                  </a:ext>
                </a:extLst>
              </a:tr>
              <a:tr h="1539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Гоорская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128605900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Тлездинская</a:t>
                      </a:r>
                      <a:r>
                        <a:rPr lang="ru-RU" sz="1400" spc="-20" dirty="0">
                          <a:effectLst/>
                        </a:rPr>
                        <a:t> НОШ»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616376875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«Хонохская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001695682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«Хородинская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118534228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Мачадинская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364679437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«Хотодинская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040096189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-20" dirty="0">
                          <a:effectLst/>
                        </a:rPr>
                        <a:t>ГОРОД БУЙНАКСК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965723862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СОШ № 4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242717135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858838656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СОШ № 9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589260557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№10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618548655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542239067"/>
                  </a:ext>
                </a:extLst>
              </a:tr>
              <a:tr h="2123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-20" dirty="0">
                          <a:effectLst/>
                        </a:rPr>
                        <a:t>ГОРОД ДАГЕСТАНСКИЕ ОГНИ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423486387"/>
                  </a:ext>
                </a:extLst>
              </a:tr>
              <a:tr h="193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504 мест в г. Дагестанские Огни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8594573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1" spc="-20" dirty="0">
                          <a:effectLst/>
                        </a:rPr>
                        <a:t>ГОРОД КАСПИЙСК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481258916"/>
                  </a:ext>
                </a:extLst>
              </a:tr>
              <a:tr h="2140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ОО, г. Каспийск, </a:t>
                      </a:r>
                      <a:r>
                        <a:rPr lang="ru-RU" sz="1400" spc="-20" dirty="0" err="1">
                          <a:effectLst/>
                        </a:rPr>
                        <a:t>мкр</a:t>
                      </a:r>
                      <a:r>
                        <a:rPr lang="ru-RU" sz="1400" spc="-20" dirty="0">
                          <a:effectLst/>
                        </a:rPr>
                        <a:t>. № 8 на 1224 </a:t>
                      </a:r>
                      <a:r>
                        <a:rPr lang="ru-RU" sz="1400" spc="-20" dirty="0" smtClean="0">
                          <a:effectLst/>
                        </a:rPr>
                        <a:t>уч. </a:t>
                      </a:r>
                      <a:r>
                        <a:rPr lang="ru-RU" sz="1400" spc="-20" dirty="0">
                          <a:effectLst/>
                        </a:rPr>
                        <a:t>места.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752777559"/>
                  </a:ext>
                </a:extLst>
              </a:tr>
              <a:tr h="877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ОО, г. Каспийск, ул. Назарова, 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476865931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ГОРОД КИЗИЛЮРТ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1773658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№8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248429156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314332842"/>
                  </a:ext>
                </a:extLst>
              </a:tr>
              <a:tr h="1045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СОШ №4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921212198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ГОРОД КИЗЛЯР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3841097538"/>
                  </a:ext>
                </a:extLst>
              </a:tr>
              <a:tr h="203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«Прогимназия «ЛАСТОЧКА»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891575913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СОШ №11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026502018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СОШ № 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4117935176"/>
                  </a:ext>
                </a:extLst>
              </a:tr>
              <a:tr h="1699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№9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9" marR="46209" marT="0" marB="0"/>
                </a:tc>
                <a:extLst>
                  <a:ext uri="{0D108BD9-81ED-4DB2-BD59-A6C34878D82A}">
                    <a16:rowId xmlns:a16="http://schemas.microsoft.com/office/drawing/2014/main" val="271283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444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42572"/>
              </p:ext>
            </p:extLst>
          </p:nvPr>
        </p:nvGraphicFramePr>
        <p:xfrm>
          <a:off x="199506" y="282638"/>
          <a:ext cx="11671068" cy="6323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9636">
                  <a:extLst>
                    <a:ext uri="{9D8B030D-6E8A-4147-A177-3AD203B41FA5}">
                      <a16:colId xmlns:a16="http://schemas.microsoft.com/office/drawing/2014/main" val="4137187411"/>
                    </a:ext>
                  </a:extLst>
                </a:gridCol>
                <a:gridCol w="5614538">
                  <a:extLst>
                    <a:ext uri="{9D8B030D-6E8A-4147-A177-3AD203B41FA5}">
                      <a16:colId xmlns:a16="http://schemas.microsoft.com/office/drawing/2014/main" val="461923189"/>
                    </a:ext>
                  </a:extLst>
                </a:gridCol>
                <a:gridCol w="2094807">
                  <a:extLst>
                    <a:ext uri="{9D8B030D-6E8A-4147-A177-3AD203B41FA5}">
                      <a16:colId xmlns:a16="http://schemas.microsoft.com/office/drawing/2014/main" val="2082452087"/>
                    </a:ext>
                  </a:extLst>
                </a:gridCol>
                <a:gridCol w="1596044">
                  <a:extLst>
                    <a:ext uri="{9D8B030D-6E8A-4147-A177-3AD203B41FA5}">
                      <a16:colId xmlns:a16="http://schemas.microsoft.com/office/drawing/2014/main" val="3515605599"/>
                    </a:ext>
                  </a:extLst>
                </a:gridCol>
                <a:gridCol w="1596043">
                  <a:extLst>
                    <a:ext uri="{9D8B030D-6E8A-4147-A177-3AD203B41FA5}">
                      <a16:colId xmlns:a16="http://schemas.microsoft.com/office/drawing/2014/main" val="2361830197"/>
                    </a:ext>
                  </a:extLst>
                </a:gridCol>
              </a:tblGrid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Район/ОО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Ответственный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Упр.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83232672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ГОРОД МАХАЧКАЛА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94132354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«ЛИЦЕЙ №39»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710685892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«ГИМНАЗИЯ №28»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01411992"/>
                  </a:ext>
                </a:extLst>
              </a:tr>
              <a:tr h="2506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«Начальная школа - детский сад №71»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162080767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«Начальная школа -детский сад №52 «Гюняш»»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83096204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№55»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061944413"/>
                  </a:ext>
                </a:extLst>
              </a:tr>
              <a:tr h="2704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«Гимназия №1» имени С.М. Омарова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98937447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«Гимназия №17»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1365085828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«Гимназия №37»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195764808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«Гимназия №7»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1208232209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«Лицей №3»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047869627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«Лицей№8»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618891305"/>
                  </a:ext>
                </a:extLst>
              </a:tr>
              <a:tr h="2384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МБОУ «Многопрофильный лицей № 30»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756325916"/>
                  </a:ext>
                </a:extLst>
              </a:tr>
              <a:tr h="216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 25» (п. Красноармейское).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4261485772"/>
                  </a:ext>
                </a:extLst>
              </a:tr>
              <a:tr h="180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 44» (п. Шамхал-Термен)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001285617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№36»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706907343"/>
                  </a:ext>
                </a:extLst>
              </a:tr>
              <a:tr h="1998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№6» (п. Новый Хушет)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687766670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Лицей №5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911396553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СОШ №32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538938340"/>
                  </a:ext>
                </a:extLst>
              </a:tr>
              <a:tr h="240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МКСОУ «II вида спец.(коррекц.) общеобр. школа-интернат»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3316965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360 мест в п. Талги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574752318"/>
                  </a:ext>
                </a:extLst>
              </a:tr>
              <a:tr h="2473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СОШ № 58 (Семендер)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332080071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 27»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849148252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СОШ № 41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597932709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ОО, мкр. «Ипподром»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928594334"/>
                  </a:ext>
                </a:extLst>
              </a:tr>
              <a:tr h="1704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ГБОУ «РМЛИ ДОД»  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529" marR="47529" marT="0" marB="0"/>
                </a:tc>
                <a:extLst>
                  <a:ext uri="{0D108BD9-81ED-4DB2-BD59-A6C34878D82A}">
                    <a16:rowId xmlns:a16="http://schemas.microsoft.com/office/drawing/2014/main" val="2857871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703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781294"/>
              </p:ext>
            </p:extLst>
          </p:nvPr>
        </p:nvGraphicFramePr>
        <p:xfrm>
          <a:off x="224442" y="698268"/>
          <a:ext cx="11637820" cy="4837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7442">
                  <a:extLst>
                    <a:ext uri="{9D8B030D-6E8A-4147-A177-3AD203B41FA5}">
                      <a16:colId xmlns:a16="http://schemas.microsoft.com/office/drawing/2014/main" val="1859622854"/>
                    </a:ext>
                  </a:extLst>
                </a:gridCol>
                <a:gridCol w="4369825">
                  <a:extLst>
                    <a:ext uri="{9D8B030D-6E8A-4147-A177-3AD203B41FA5}">
                      <a16:colId xmlns:a16="http://schemas.microsoft.com/office/drawing/2014/main" val="2157575727"/>
                    </a:ext>
                  </a:extLst>
                </a:gridCol>
                <a:gridCol w="2660073">
                  <a:extLst>
                    <a:ext uri="{9D8B030D-6E8A-4147-A177-3AD203B41FA5}">
                      <a16:colId xmlns:a16="http://schemas.microsoft.com/office/drawing/2014/main" val="4254687409"/>
                    </a:ext>
                  </a:extLst>
                </a:gridCol>
                <a:gridCol w="2310938">
                  <a:extLst>
                    <a:ext uri="{9D8B030D-6E8A-4147-A177-3AD203B41FA5}">
                      <a16:colId xmlns:a16="http://schemas.microsoft.com/office/drawing/2014/main" val="2280914209"/>
                    </a:ext>
                  </a:extLst>
                </a:gridCol>
                <a:gridCol w="1529542">
                  <a:extLst>
                    <a:ext uri="{9D8B030D-6E8A-4147-A177-3AD203B41FA5}">
                      <a16:colId xmlns:a16="http://schemas.microsoft.com/office/drawing/2014/main" val="12171057"/>
                    </a:ext>
                  </a:extLst>
                </a:gridCol>
              </a:tblGrid>
              <a:tr h="20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№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Район/ОО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Ответственный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Упр.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Шк. команда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899926889"/>
                  </a:ext>
                </a:extLst>
              </a:tr>
              <a:tr h="20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ГОРОД ХАСАВЮРТ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235172061"/>
                  </a:ext>
                </a:extLst>
              </a:tr>
              <a:tr h="295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Гимназия № 2 им. А. Сайтиева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157959050"/>
                  </a:ext>
                </a:extLst>
              </a:tr>
              <a:tr h="20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ГОРОД ЮЖНО-СУХОКУМСК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207054756"/>
                  </a:ext>
                </a:extLst>
              </a:tr>
              <a:tr h="280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КР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СОШ №4 г. Южно-Сухокумск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133898899"/>
                  </a:ext>
                </a:extLst>
              </a:tr>
              <a:tr h="4019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ЦОДОУ ЗОЖ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Магомедов </a:t>
                      </a:r>
                      <a:r>
                        <a:rPr lang="ru-RU" sz="1400" dirty="0" smtClean="0">
                          <a:effectLst/>
                        </a:rPr>
                        <a:t>М. 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63195177"/>
                  </a:ext>
                </a:extLst>
              </a:tr>
              <a:tr h="2327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ГКОУ «</a:t>
                      </a:r>
                      <a:r>
                        <a:rPr lang="ru-RU" sz="1400" spc="-20" dirty="0" err="1">
                          <a:effectLst/>
                        </a:rPr>
                        <a:t>Курминская</a:t>
                      </a:r>
                      <a:r>
                        <a:rPr lang="ru-RU" sz="1400" spc="-20" dirty="0">
                          <a:effectLst/>
                        </a:rPr>
                        <a:t> школа-интернат»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978557646"/>
                  </a:ext>
                </a:extLst>
              </a:tr>
              <a:tr h="2660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ГКОУ «</a:t>
                      </a:r>
                      <a:r>
                        <a:rPr lang="ru-RU" sz="1400" spc="-20" dirty="0" err="1">
                          <a:effectLst/>
                        </a:rPr>
                        <a:t>Бабаюртовская</a:t>
                      </a:r>
                      <a:r>
                        <a:rPr lang="ru-RU" sz="1400" spc="-20" dirty="0">
                          <a:effectLst/>
                        </a:rPr>
                        <a:t> школа-интернат №1»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170212657"/>
                  </a:ext>
                </a:extLst>
              </a:tr>
              <a:tr h="20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«Бутушская школа-сад»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215511257"/>
                  </a:ext>
                </a:extLst>
              </a:tr>
              <a:tr h="2805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«Дахадаевская ООШ» Тляратинского района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87474422"/>
                  </a:ext>
                </a:extLst>
              </a:tr>
              <a:tr h="3158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«Каратюбинская ООШ» Тляратинского района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850120260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«Карашинская СОШ» Лакского района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570937171"/>
                  </a:ext>
                </a:extLst>
              </a:tr>
              <a:tr h="375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ГКОУ «</a:t>
                      </a:r>
                      <a:r>
                        <a:rPr lang="ru-RU" sz="1400" spc="-20" dirty="0" err="1">
                          <a:effectLst/>
                        </a:rPr>
                        <a:t>Кизлярская</a:t>
                      </a:r>
                      <a:r>
                        <a:rPr lang="ru-RU" sz="1400" spc="-20" dirty="0">
                          <a:effectLst/>
                        </a:rPr>
                        <a:t> гимназия-интернат «Культуры мира»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583335321"/>
                  </a:ext>
                </a:extLst>
              </a:tr>
              <a:tr h="508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ГКОУ «</a:t>
                      </a:r>
                      <a:r>
                        <a:rPr lang="ru-RU" sz="1400" spc="-20" dirty="0" err="1">
                          <a:effectLst/>
                        </a:rPr>
                        <a:t>Новоцатанихская</a:t>
                      </a:r>
                      <a:r>
                        <a:rPr lang="ru-RU" sz="1400" spc="-20" dirty="0">
                          <a:effectLst/>
                        </a:rPr>
                        <a:t> СОШ </a:t>
                      </a:r>
                      <a:r>
                        <a:rPr lang="ru-RU" sz="1400" spc="-20" dirty="0" err="1">
                          <a:effectLst/>
                        </a:rPr>
                        <a:t>Унцукульского</a:t>
                      </a:r>
                      <a:r>
                        <a:rPr lang="ru-RU" sz="1400" spc="-20" dirty="0">
                          <a:effectLst/>
                        </a:rPr>
                        <a:t> района» (</a:t>
                      </a:r>
                      <a:r>
                        <a:rPr lang="ru-RU" sz="1400" spc="-20" dirty="0" err="1">
                          <a:effectLst/>
                        </a:rPr>
                        <a:t>Унцукульский</a:t>
                      </a:r>
                      <a:r>
                        <a:rPr lang="ru-RU" sz="1400" spc="-20" dirty="0">
                          <a:effectLst/>
                        </a:rPr>
                        <a:t> район, с. </a:t>
                      </a:r>
                      <a:r>
                        <a:rPr lang="ru-RU" sz="1400" spc="-20" dirty="0" err="1">
                          <a:effectLst/>
                        </a:rPr>
                        <a:t>Цатаних</a:t>
                      </a:r>
                      <a:r>
                        <a:rPr lang="ru-RU" sz="1400" spc="-20" dirty="0">
                          <a:effectLst/>
                        </a:rPr>
                        <a:t>).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 (предметы)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039507522"/>
                  </a:ext>
                </a:extLst>
              </a:tr>
              <a:tr h="415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«Общеобразовательная школа-интернат» с. Черняевка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143407940"/>
                  </a:ext>
                </a:extLst>
              </a:tr>
              <a:tr h="2075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ГКОУ «Туршунайская ООШ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81349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519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6289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Сведения по школам, участвующим в реализации курсов повышения квалификации учителей в рамках программы</a:t>
            </a:r>
            <a:r>
              <a:rPr lang="ru-RU" dirty="0"/>
              <a:t> </a:t>
            </a:r>
            <a:r>
              <a:rPr lang="ru-RU" b="1" dirty="0"/>
              <a:t>«Модернизация школьных систем образования» в 2022-2023 гг.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42211"/>
            <a:ext cx="10515600" cy="3034752"/>
          </a:xfrm>
        </p:spPr>
        <p:txBody>
          <a:bodyPr/>
          <a:lstStyle/>
          <a:p>
            <a:r>
              <a:rPr lang="ru-RU" b="1" dirty="0"/>
              <a:t>Школы, включенные в программу капитального ремонта: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2022 год: 192 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2023 год: 94</a:t>
            </a:r>
            <a:endParaRPr lang="ru-RU" dirty="0"/>
          </a:p>
          <a:p>
            <a:r>
              <a:rPr lang="ru-RU" b="1" dirty="0"/>
              <a:t>Школы, вводимые в эксплуатацию: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2022 год: 11 школ 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2023 год: 51 школа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8858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2526088" y="955964"/>
            <a:ext cx="9078479" cy="1905000"/>
          </a:xfrm>
        </p:spPr>
        <p:txBody>
          <a:bodyPr/>
          <a:lstStyle/>
          <a:p>
            <a:r>
              <a:rPr lang="ru-RU" dirty="0" smtClean="0"/>
              <a:t>Определение ответственных от муниципальных управлений образования за подключение школьных команд к обучению в рамках реализации программы </a:t>
            </a:r>
            <a:r>
              <a:rPr lang="ru-RU" b="1" dirty="0"/>
              <a:t>«Модернизация школьных систем образования</a:t>
            </a:r>
            <a:r>
              <a:rPr lang="ru-RU" b="1" dirty="0" smtClean="0"/>
              <a:t>» 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526088" y="3102033"/>
            <a:ext cx="9078479" cy="1905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Подготовка списков учителей для подключения к образовательной платформе </a:t>
            </a:r>
            <a:r>
              <a:rPr lang="ru-RU" dirty="0" smtClean="0"/>
              <a:t>ЦНППМ для обучения по ДПП </a:t>
            </a:r>
            <a:r>
              <a:rPr lang="ru-RU" dirty="0"/>
              <a:t>(«Школа </a:t>
            </a:r>
            <a:r>
              <a:rPr lang="ru-RU" dirty="0" err="1"/>
              <a:t>Минпросвещения</a:t>
            </a:r>
            <a:r>
              <a:rPr lang="ru-RU" dirty="0"/>
              <a:t> России»: новые возможности для повышения качества </a:t>
            </a:r>
            <a:r>
              <a:rPr lang="ru-RU" dirty="0" smtClean="0"/>
              <a:t>образования) (48 часов, дистанционный формат)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64771" y="3308465"/>
            <a:ext cx="1496291" cy="147732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7 июля – </a:t>
            </a:r>
          </a:p>
          <a:p>
            <a:r>
              <a:rPr lang="ru-RU" dirty="0" smtClean="0"/>
              <a:t>15 июля </a:t>
            </a:r>
          </a:p>
          <a:p>
            <a:r>
              <a:rPr lang="ru-RU" dirty="0" smtClean="0"/>
              <a:t>2022 г.</a:t>
            </a:r>
          </a:p>
          <a:p>
            <a:endParaRPr lang="ru-RU" dirty="0"/>
          </a:p>
        </p:txBody>
      </p:sp>
      <p:pic>
        <p:nvPicPr>
          <p:cNvPr id="1028" name="Picture 4" descr="icon minpros 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16" y="95596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309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0108" y="631666"/>
            <a:ext cx="7529945" cy="2071457"/>
          </a:xfrm>
        </p:spPr>
        <p:txBody>
          <a:bodyPr/>
          <a:lstStyle/>
          <a:p>
            <a:r>
              <a:rPr lang="ru-RU" dirty="0"/>
              <a:t>Обучение школьных команд по программе Академии </a:t>
            </a:r>
            <a:r>
              <a:rPr lang="ru-RU" dirty="0" err="1"/>
              <a:t>Минпросвещения</a:t>
            </a:r>
            <a:r>
              <a:rPr lang="ru-RU" dirty="0"/>
              <a:t> России («Школа </a:t>
            </a:r>
            <a:r>
              <a:rPr lang="ru-RU" dirty="0" err="1"/>
              <a:t>Минпросвещения</a:t>
            </a:r>
            <a:r>
              <a:rPr lang="ru-RU" dirty="0"/>
              <a:t> России»: новые возможности для повышения качества образования) (48 часов, дистанционно)</a:t>
            </a:r>
          </a:p>
        </p:txBody>
      </p:sp>
      <p:pic>
        <p:nvPicPr>
          <p:cNvPr id="4" name="Picture 2" descr="icon minpros 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25" y="2519495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990108" y="2943921"/>
            <a:ext cx="7529945" cy="1104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Обучение управленческих команд по программе ЦНППМ (36 часов,  очный формат)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90107" y="4421249"/>
            <a:ext cx="7529945" cy="1104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Обучение школьных команд  по программе ЦНППМ (16 часов,  очный формат)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44435" y="939074"/>
            <a:ext cx="1745673" cy="1200329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/>
              <a:t>15 июля – </a:t>
            </a:r>
            <a:endParaRPr lang="ru-RU" dirty="0" smtClean="0"/>
          </a:p>
          <a:p>
            <a:r>
              <a:rPr lang="ru-RU" dirty="0" smtClean="0"/>
              <a:t>15 </a:t>
            </a:r>
            <a:r>
              <a:rPr lang="ru-RU" dirty="0"/>
              <a:t>сентября 2022 г.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44435" y="2733331"/>
            <a:ext cx="1745673" cy="147732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/>
              <a:t>15 сентября – 30 сентября 2022 г.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44436" y="4469804"/>
            <a:ext cx="1745672" cy="92333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3 </a:t>
            </a:r>
            <a:r>
              <a:rPr lang="ru-RU" dirty="0"/>
              <a:t>октября – </a:t>
            </a:r>
            <a:endParaRPr lang="ru-RU" dirty="0" smtClean="0"/>
          </a:p>
          <a:p>
            <a:r>
              <a:rPr lang="ru-RU" dirty="0" smtClean="0"/>
              <a:t>29 </a:t>
            </a:r>
            <a:r>
              <a:rPr lang="ru-RU" dirty="0"/>
              <a:t>октября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2417736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36773"/>
              </p:ext>
            </p:extLst>
          </p:nvPr>
        </p:nvGraphicFramePr>
        <p:xfrm>
          <a:off x="498763" y="399016"/>
          <a:ext cx="11255432" cy="6121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2228">
                  <a:extLst>
                    <a:ext uri="{9D8B030D-6E8A-4147-A177-3AD203B41FA5}">
                      <a16:colId xmlns:a16="http://schemas.microsoft.com/office/drawing/2014/main" val="614853032"/>
                    </a:ext>
                  </a:extLst>
                </a:gridCol>
                <a:gridCol w="5308487">
                  <a:extLst>
                    <a:ext uri="{9D8B030D-6E8A-4147-A177-3AD203B41FA5}">
                      <a16:colId xmlns:a16="http://schemas.microsoft.com/office/drawing/2014/main" val="1681244788"/>
                    </a:ext>
                  </a:extLst>
                </a:gridCol>
                <a:gridCol w="1931079">
                  <a:extLst>
                    <a:ext uri="{9D8B030D-6E8A-4147-A177-3AD203B41FA5}">
                      <a16:colId xmlns:a16="http://schemas.microsoft.com/office/drawing/2014/main" val="4049477670"/>
                    </a:ext>
                  </a:extLst>
                </a:gridCol>
                <a:gridCol w="1765558">
                  <a:extLst>
                    <a:ext uri="{9D8B030D-6E8A-4147-A177-3AD203B41FA5}">
                      <a16:colId xmlns:a16="http://schemas.microsoft.com/office/drawing/2014/main" val="4002144911"/>
                    </a:ext>
                  </a:extLst>
                </a:gridCol>
                <a:gridCol w="1508080">
                  <a:extLst>
                    <a:ext uri="{9D8B030D-6E8A-4147-A177-3AD203B41FA5}">
                      <a16:colId xmlns:a16="http://schemas.microsoft.com/office/drawing/2014/main" val="2487589231"/>
                    </a:ext>
                  </a:extLst>
                </a:gridCol>
              </a:tblGrid>
              <a:tr h="192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Район/ОО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Ответственный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Упр. команда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Шк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. команда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114651465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solidFill>
                            <a:schemeClr val="tx1"/>
                          </a:solidFill>
                          <a:effectLst/>
                        </a:rPr>
                        <a:t>АГУЛЬСКИЙ РАЙОН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667476080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solidFill>
                            <a:schemeClr val="tx1"/>
                          </a:solidFill>
                          <a:effectLst/>
                        </a:rPr>
                        <a:t>Хутхульская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 СОШ»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848305148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«Худигская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027877305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solidFill>
                            <a:schemeClr val="tx1"/>
                          </a:solidFill>
                          <a:effectLst/>
                        </a:rPr>
                        <a:t>АКУШИНСКИЙ РАЙОН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</a:rPr>
                        <a:t>Магомедов А.М.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032132001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«Акушинская СОШ №1»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128568314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«Гапшиминская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413270943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solidFill>
                            <a:schemeClr val="tx1"/>
                          </a:solidFill>
                          <a:effectLst/>
                        </a:rPr>
                        <a:t>Гинтинская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 СОШ»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854987184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«Кавкамахинская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197621580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solidFill>
                            <a:schemeClr val="tx1"/>
                          </a:solidFill>
                          <a:effectLst/>
                        </a:rPr>
                        <a:t>Тантынская</a:t>
                      </a:r>
                      <a:r>
                        <a:rPr lang="ru-RU" sz="1400" spc="-20" dirty="0">
                          <a:solidFill>
                            <a:schemeClr val="tx1"/>
                          </a:solidFill>
                          <a:effectLst/>
                        </a:rPr>
                        <a:t> СОШ»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055905139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«Урхучимахинская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626825358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«Усишинская СОШ №2»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848752602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«Усишинская СОШ №3»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763982607"/>
                  </a:ext>
                </a:extLst>
              </a:tr>
              <a:tr h="2559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«Усишинский многопрофильный лицей»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434866926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«Чинимахинская ООШ»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604636605"/>
                  </a:ext>
                </a:extLst>
              </a:tr>
              <a:tr h="230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«Шинкбалакадинская ООШ»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573351339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solidFill>
                            <a:schemeClr val="tx1"/>
                          </a:solidFill>
                          <a:effectLst/>
                        </a:rPr>
                        <a:t>АХВАХСКИЙ РАЙОН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110262127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МБОУ «Тлибишинская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595676040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МБОУ «Кудиябросинская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391902707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МБОУ «Тад-Магитлинская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311093768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МБОУ «Каратинская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977202347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solidFill>
                            <a:schemeClr val="tx1"/>
                          </a:solidFill>
                          <a:effectLst/>
                        </a:rPr>
                        <a:t>АХТЫНСКИЙ РАЙОН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373290732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«Зрыхская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229720226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«Какинская СОШ»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2565962777"/>
                  </a:ext>
                </a:extLst>
              </a:tr>
              <a:tr h="192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МКОУ «Ахтынская СОШ №1» 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4081764646"/>
                  </a:ext>
                </a:extLst>
              </a:tr>
              <a:tr h="384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solidFill>
                            <a:schemeClr val="tx1"/>
                          </a:solidFill>
                          <a:effectLst/>
                        </a:rPr>
                        <a:t>Общеобразовательная организация, Ахтынский район, с. Луткун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16278924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897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853535"/>
              </p:ext>
            </p:extLst>
          </p:nvPr>
        </p:nvGraphicFramePr>
        <p:xfrm>
          <a:off x="332508" y="465512"/>
          <a:ext cx="11454939" cy="5811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5384">
                  <a:extLst>
                    <a:ext uri="{9D8B030D-6E8A-4147-A177-3AD203B41FA5}">
                      <a16:colId xmlns:a16="http://schemas.microsoft.com/office/drawing/2014/main" val="1777517873"/>
                    </a:ext>
                  </a:extLst>
                </a:gridCol>
                <a:gridCol w="4232253">
                  <a:extLst>
                    <a:ext uri="{9D8B030D-6E8A-4147-A177-3AD203B41FA5}">
                      <a16:colId xmlns:a16="http://schemas.microsoft.com/office/drawing/2014/main" val="1361243236"/>
                    </a:ext>
                  </a:extLst>
                </a:gridCol>
                <a:gridCol w="2842953">
                  <a:extLst>
                    <a:ext uri="{9D8B030D-6E8A-4147-A177-3AD203B41FA5}">
                      <a16:colId xmlns:a16="http://schemas.microsoft.com/office/drawing/2014/main" val="427483017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957632622"/>
                    </a:ext>
                  </a:extLst>
                </a:gridCol>
                <a:gridCol w="1795549">
                  <a:extLst>
                    <a:ext uri="{9D8B030D-6E8A-4147-A177-3AD203B41FA5}">
                      <a16:colId xmlns:a16="http://schemas.microsoft.com/office/drawing/2014/main" val="4074844760"/>
                    </a:ext>
                  </a:extLst>
                </a:gridCol>
              </a:tblGrid>
              <a:tr h="128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Район/ОО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Ответственный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Упр. команда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Шк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. команда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63" marR="57363" marT="0" marB="0"/>
                </a:tc>
                <a:extLst>
                  <a:ext uri="{0D108BD9-81ED-4DB2-BD59-A6C34878D82A}">
                    <a16:rowId xmlns:a16="http://schemas.microsoft.com/office/drawing/2014/main" val="810385544"/>
                  </a:ext>
                </a:extLst>
              </a:tr>
              <a:tr h="263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30555" algn="l"/>
                        </a:tabLst>
                        <a:defRPr/>
                      </a:pPr>
                      <a:r>
                        <a:rPr lang="ru-RU" sz="1400" b="1" spc="-20" dirty="0" smtClean="0">
                          <a:effectLst/>
                        </a:rPr>
                        <a:t>БАБАЮРТОВСКИЙ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112807209"/>
                  </a:ext>
                </a:extLst>
              </a:tr>
              <a:tr h="263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Адильянгиюртовская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1357877312"/>
                  </a:ext>
                </a:extLst>
              </a:tr>
              <a:tr h="2725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«Люксембургский агротехнологический лицей»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746581034"/>
                  </a:ext>
                </a:extLst>
              </a:tr>
              <a:tr h="235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Новокосинская</a:t>
                      </a:r>
                      <a:r>
                        <a:rPr lang="ru-RU" sz="1400" spc="-20" dirty="0">
                          <a:effectLst/>
                        </a:rPr>
                        <a:t> СОШ» им. Х. </a:t>
                      </a:r>
                      <a:r>
                        <a:rPr lang="ru-RU" sz="1400" spc="-20" dirty="0" err="1">
                          <a:effectLst/>
                        </a:rPr>
                        <a:t>Исмаилова</a:t>
                      </a:r>
                      <a:r>
                        <a:rPr lang="ru-RU" sz="1400" spc="-20" dirty="0">
                          <a:effectLst/>
                        </a:rPr>
                        <a:t>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815830376"/>
                  </a:ext>
                </a:extLst>
              </a:tr>
              <a:tr h="2777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Хамаматюртовская</a:t>
                      </a:r>
                      <a:r>
                        <a:rPr lang="ru-RU" sz="1400" spc="-20" dirty="0">
                          <a:effectLst/>
                        </a:rPr>
                        <a:t> СОШ №1 им. Бекишева Р.Я.»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1065924916"/>
                  </a:ext>
                </a:extLst>
              </a:tr>
              <a:tr h="170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Прогимназия «Орленок»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353058694"/>
                  </a:ext>
                </a:extLst>
              </a:tr>
              <a:tr h="1707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Татаюртовская</a:t>
                      </a:r>
                      <a:r>
                        <a:rPr lang="ru-RU" sz="1400" spc="-20" dirty="0">
                          <a:effectLst/>
                        </a:rPr>
                        <a:t> СОШ»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927406079"/>
                  </a:ext>
                </a:extLst>
              </a:tr>
              <a:tr h="5270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Общеобразовательная организация в с. Львовское №1 Бабаюртовского района на 216 ученических мест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050793234"/>
                  </a:ext>
                </a:extLst>
              </a:tr>
              <a:tr h="2466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БОТЛИХСКИЙ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Шапиева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Э.И.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726074914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«Алакский лицей»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836083165"/>
                  </a:ext>
                </a:extLst>
              </a:tr>
              <a:tr h="275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«Андийская СОШ №1»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687212129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«Ансалтинская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2257832320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«Ашалинская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2619123966"/>
                  </a:ext>
                </a:extLst>
              </a:tr>
              <a:tr h="253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«Ботлихская СОШ №1»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47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2169512016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«Гагатлинская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479511693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«Зиловская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70090684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«Тандовская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2548873444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«Тасутинская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4125248623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«Тлохская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546117247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«Мунинская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47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3770636161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«Миарсинская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4007521711"/>
                  </a:ext>
                </a:extLst>
              </a:tr>
              <a:tr h="20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ОО в с. Рахата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28" marR="49328" marT="0" marB="0"/>
                </a:tc>
                <a:extLst>
                  <a:ext uri="{0D108BD9-81ED-4DB2-BD59-A6C34878D82A}">
                    <a16:rowId xmlns:a16="http://schemas.microsoft.com/office/drawing/2014/main" val="658563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35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15327"/>
              </p:ext>
            </p:extLst>
          </p:nvPr>
        </p:nvGraphicFramePr>
        <p:xfrm>
          <a:off x="498764" y="97670"/>
          <a:ext cx="11089178" cy="66873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1265">
                  <a:extLst>
                    <a:ext uri="{9D8B030D-6E8A-4147-A177-3AD203B41FA5}">
                      <a16:colId xmlns:a16="http://schemas.microsoft.com/office/drawing/2014/main" val="3670692010"/>
                    </a:ext>
                  </a:extLst>
                </a:gridCol>
                <a:gridCol w="4672007">
                  <a:extLst>
                    <a:ext uri="{9D8B030D-6E8A-4147-A177-3AD203B41FA5}">
                      <a16:colId xmlns:a16="http://schemas.microsoft.com/office/drawing/2014/main" val="2198751404"/>
                    </a:ext>
                  </a:extLst>
                </a:gridCol>
                <a:gridCol w="2660073">
                  <a:extLst>
                    <a:ext uri="{9D8B030D-6E8A-4147-A177-3AD203B41FA5}">
                      <a16:colId xmlns:a16="http://schemas.microsoft.com/office/drawing/2014/main" val="1299123936"/>
                    </a:ext>
                  </a:extLst>
                </a:gridCol>
                <a:gridCol w="1662546">
                  <a:extLst>
                    <a:ext uri="{9D8B030D-6E8A-4147-A177-3AD203B41FA5}">
                      <a16:colId xmlns:a16="http://schemas.microsoft.com/office/drawing/2014/main" val="3441376"/>
                    </a:ext>
                  </a:extLst>
                </a:gridCol>
                <a:gridCol w="1363287">
                  <a:extLst>
                    <a:ext uri="{9D8B030D-6E8A-4147-A177-3AD203B41FA5}">
                      <a16:colId xmlns:a16="http://schemas.microsoft.com/office/drawing/2014/main" val="1443964215"/>
                    </a:ext>
                  </a:extLst>
                </a:gridCol>
              </a:tblGrid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Район/ОО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Упр.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Шк</a:t>
                      </a:r>
                      <a:r>
                        <a:rPr lang="ru-RU" sz="1400" dirty="0">
                          <a:effectLst/>
                        </a:rPr>
                        <a:t>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050441761"/>
                  </a:ext>
                </a:extLst>
              </a:tr>
              <a:tr h="2473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БУЙНАКСКИЙ </a:t>
                      </a:r>
                      <a:r>
                        <a:rPr lang="ru-RU" sz="1400" b="1" spc="-20" dirty="0" smtClean="0">
                          <a:effectLst/>
                        </a:rPr>
                        <a:t>РАЙОН</a:t>
                      </a:r>
                      <a:r>
                        <a:rPr lang="ru-RU" sz="1400" b="1" spc="-2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Омарова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Р.И.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89883076533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426864014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«Атланаульская гимназия»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47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482731661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«Кадарская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70196254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«Карамахинская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297811207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«Кафыр-Кумухская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382775331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«Н-Дженгутаевская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758391192"/>
                  </a:ext>
                </a:extLst>
              </a:tr>
              <a:tr h="2224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«Чиркейский образовательный центр»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230990483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«Аркасская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314185774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«Ванашинская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189947688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«Н-Каранайская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767921497"/>
                  </a:ext>
                </a:extLst>
              </a:tr>
              <a:tr h="2462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Общеобразовательная организация в с. </a:t>
                      </a:r>
                      <a:r>
                        <a:rPr lang="ru-RU" sz="1400" spc="-20" dirty="0" err="1" smtClean="0">
                          <a:effectLst/>
                        </a:rPr>
                        <a:t>Апши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406430313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ГЕРГЕБИЛЬСКИЙ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996066341"/>
                  </a:ext>
                </a:extLst>
              </a:tr>
              <a:tr h="243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«Аймакинская СОШ им. Шамиля Л.З.»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399085240"/>
                  </a:ext>
                </a:extLst>
              </a:tr>
              <a:tr h="2430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ГУМБЕТОВСКИЙ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Магомедалиева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З.С.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89285174740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980064628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«Игалинская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091784978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«Цанатлинская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087822601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«Чиркатинская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999008244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Школа на 250 мест в с. Н. </a:t>
                      </a:r>
                      <a:r>
                        <a:rPr lang="ru-RU" sz="1400" spc="-20" dirty="0" err="1">
                          <a:effectLst/>
                        </a:rPr>
                        <a:t>Аргвани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750671659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ГУНИБСКИЙ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952583026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«Гунибская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346843239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«Бацадинская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68847527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«Бухтынская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938200615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«Чох-Коммунская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2030466087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ДАХАДАЕВСКИЙ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76068992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«Зильбачинская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794807063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«Калкнинская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059313209"/>
                  </a:ext>
                </a:extLst>
              </a:tr>
              <a:tr h="2117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«Уркарахская НШ-детский сад имени Рамазанова Р.С.»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3287049525"/>
                  </a:ext>
                </a:extLst>
              </a:tr>
              <a:tr h="170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«Хуршнинская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84" marR="47284" marT="0" marB="0"/>
                </a:tc>
                <a:extLst>
                  <a:ext uri="{0D108BD9-81ED-4DB2-BD59-A6C34878D82A}">
                    <a16:rowId xmlns:a16="http://schemas.microsoft.com/office/drawing/2014/main" val="104286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53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849169"/>
              </p:ext>
            </p:extLst>
          </p:nvPr>
        </p:nvGraphicFramePr>
        <p:xfrm>
          <a:off x="399009" y="228100"/>
          <a:ext cx="11321937" cy="61532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6613">
                  <a:extLst>
                    <a:ext uri="{9D8B030D-6E8A-4147-A177-3AD203B41FA5}">
                      <a16:colId xmlns:a16="http://schemas.microsoft.com/office/drawing/2014/main" val="1820734749"/>
                    </a:ext>
                  </a:extLst>
                </a:gridCol>
                <a:gridCol w="5030734">
                  <a:extLst>
                    <a:ext uri="{9D8B030D-6E8A-4147-A177-3AD203B41FA5}">
                      <a16:colId xmlns:a16="http://schemas.microsoft.com/office/drawing/2014/main" val="1064748426"/>
                    </a:ext>
                  </a:extLst>
                </a:gridCol>
                <a:gridCol w="2069869">
                  <a:extLst>
                    <a:ext uri="{9D8B030D-6E8A-4147-A177-3AD203B41FA5}">
                      <a16:colId xmlns:a16="http://schemas.microsoft.com/office/drawing/2014/main" val="2765737708"/>
                    </a:ext>
                  </a:extLst>
                </a:gridCol>
                <a:gridCol w="1695797">
                  <a:extLst>
                    <a:ext uri="{9D8B030D-6E8A-4147-A177-3AD203B41FA5}">
                      <a16:colId xmlns:a16="http://schemas.microsoft.com/office/drawing/2014/main" val="3889692690"/>
                    </a:ext>
                  </a:extLst>
                </a:gridCol>
                <a:gridCol w="1778924">
                  <a:extLst>
                    <a:ext uri="{9D8B030D-6E8A-4147-A177-3AD203B41FA5}">
                      <a16:colId xmlns:a16="http://schemas.microsoft.com/office/drawing/2014/main" val="4047972016"/>
                    </a:ext>
                  </a:extLst>
                </a:gridCol>
              </a:tblGrid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Район/ОО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Упр.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Шк</a:t>
                      </a:r>
                      <a:r>
                        <a:rPr lang="ru-RU" sz="1400" dirty="0">
                          <a:effectLst/>
                        </a:rPr>
                        <a:t>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281816010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ДЕРБЕНТСКИЙ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3820254527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«СОШ №2» пос. Белиджи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3733925049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«Чинарская СОШ №2»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902215812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«СОШ №2» с. Белиджи»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796015499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ДОКУЗПАРИНСКИЙ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786047875"/>
                  </a:ext>
                </a:extLst>
              </a:tr>
              <a:tr h="2244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«Аваданская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598368233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КАЗБЕКОВСКИЙ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Магомедова </a:t>
                      </a:r>
                      <a:r>
                        <a:rPr lang="ru-RU" sz="1400" dirty="0" smtClean="0">
                          <a:effectLst/>
                        </a:rPr>
                        <a:t>Г.И.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89894724488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95888925"/>
                  </a:ext>
                </a:extLst>
              </a:tr>
              <a:tr h="2327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«Дылымский МЛ им. И. Гаджиева»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77 (76)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3506628264"/>
                  </a:ext>
                </a:extLst>
              </a:tr>
              <a:tr h="303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Ленинаульская</a:t>
                      </a:r>
                      <a:r>
                        <a:rPr lang="ru-RU" sz="1400" spc="-20" dirty="0">
                          <a:effectLst/>
                        </a:rPr>
                        <a:t> средняя общеобразовательная школа №2»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70 (69)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70 (62)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395286806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120 мест в с. Буртунай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249380340"/>
                  </a:ext>
                </a:extLst>
              </a:tr>
              <a:tr h="2740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Общеобразовательная организация в с. Ленинаул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900756936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КАЙТАГСКИЙ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err="1" smtClean="0">
                          <a:effectLst/>
                        </a:rPr>
                        <a:t>Устарханова</a:t>
                      </a:r>
                      <a:r>
                        <a:rPr lang="ru-RU" sz="1400" dirty="0" smtClean="0">
                          <a:effectLst/>
                        </a:rPr>
                        <a:t> З.А.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89640517033</a:t>
                      </a:r>
                      <a:r>
                        <a:rPr lang="ru-RU" sz="1400" b="0" dirty="0">
                          <a:effectLst/>
                        </a:rPr>
                        <a:t> 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3833638715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МКОО «Ахмедкентская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642986323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МКОО «Шилягинская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275817415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Маджалисская</a:t>
                      </a:r>
                      <a:r>
                        <a:rPr lang="ru-RU" sz="1400" spc="-20" dirty="0">
                          <a:effectLst/>
                        </a:rPr>
                        <a:t> СОШ № 1»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4042768206"/>
                  </a:ext>
                </a:extLst>
              </a:tr>
              <a:tr h="2660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«Маджалисская СОШ им. Темирханова Э.Д.»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62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743946017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«Варситская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624137195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«Дакнисинская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531381819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«Джавгатская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811398162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«Карацанская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257011673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«Карталайская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2231229969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«Машатдинская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3125778462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«Янгикентская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1181507557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«Кулегинская НОШ»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816791902"/>
                  </a:ext>
                </a:extLst>
              </a:tr>
              <a:tr h="180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«Хунгиянская ООШ»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/>
                </a:tc>
                <a:extLst>
                  <a:ext uri="{0D108BD9-81ED-4DB2-BD59-A6C34878D82A}">
                    <a16:rowId xmlns:a16="http://schemas.microsoft.com/office/drawing/2014/main" val="987200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175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18492"/>
              </p:ext>
            </p:extLst>
          </p:nvPr>
        </p:nvGraphicFramePr>
        <p:xfrm>
          <a:off x="216131" y="282641"/>
          <a:ext cx="11438313" cy="6497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4287">
                  <a:extLst>
                    <a:ext uri="{9D8B030D-6E8A-4147-A177-3AD203B41FA5}">
                      <a16:colId xmlns:a16="http://schemas.microsoft.com/office/drawing/2014/main" val="2218182051"/>
                    </a:ext>
                  </a:extLst>
                </a:gridCol>
                <a:gridCol w="5031371">
                  <a:extLst>
                    <a:ext uri="{9D8B030D-6E8A-4147-A177-3AD203B41FA5}">
                      <a16:colId xmlns:a16="http://schemas.microsoft.com/office/drawing/2014/main" val="238068312"/>
                    </a:ext>
                  </a:extLst>
                </a:gridCol>
                <a:gridCol w="2128058">
                  <a:extLst>
                    <a:ext uri="{9D8B030D-6E8A-4147-A177-3AD203B41FA5}">
                      <a16:colId xmlns:a16="http://schemas.microsoft.com/office/drawing/2014/main" val="2405514255"/>
                    </a:ext>
                  </a:extLst>
                </a:gridCol>
                <a:gridCol w="1762298">
                  <a:extLst>
                    <a:ext uri="{9D8B030D-6E8A-4147-A177-3AD203B41FA5}">
                      <a16:colId xmlns:a16="http://schemas.microsoft.com/office/drawing/2014/main" val="1104375266"/>
                    </a:ext>
                  </a:extLst>
                </a:gridCol>
                <a:gridCol w="1762299">
                  <a:extLst>
                    <a:ext uri="{9D8B030D-6E8A-4147-A177-3AD203B41FA5}">
                      <a16:colId xmlns:a16="http://schemas.microsoft.com/office/drawing/2014/main" val="3567314499"/>
                    </a:ext>
                  </a:extLst>
                </a:gridCol>
              </a:tblGrid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Район/ОО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Ответственный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Упр.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Шк</a:t>
                      </a:r>
                      <a:r>
                        <a:rPr lang="ru-RU" sz="1400" dirty="0">
                          <a:effectLst/>
                        </a:rPr>
                        <a:t>. команда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203943662"/>
                  </a:ext>
                </a:extLst>
              </a:tr>
              <a:tr h="2639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КАРАБУДАХКЕНТСКИЙ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540688110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«Гурбукинская СОШ №1»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191942332"/>
                  </a:ext>
                </a:extLst>
              </a:tr>
              <a:tr h="2603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МБОУ «Параульская СОШ №2 им. Насрутдинова И.Н.»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4227272276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МБОУ «Уллубийаульская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1577317333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КАЯКЕНТСКИЙ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1420151682"/>
                  </a:ext>
                </a:extLst>
              </a:tr>
              <a:tr h="208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 dirty="0">
                          <a:effectLst/>
                        </a:rPr>
                        <a:t>МКОУ «</a:t>
                      </a:r>
                      <a:r>
                        <a:rPr lang="ru-RU" sz="1400" spc="-20" dirty="0" err="1">
                          <a:effectLst/>
                        </a:rPr>
                        <a:t>Капкайкентская</a:t>
                      </a:r>
                      <a:r>
                        <a:rPr lang="ru-RU" sz="1400" spc="-20" dirty="0">
                          <a:effectLst/>
                        </a:rPr>
                        <a:t> СОШ им. Б.А. Магомедова»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315629275"/>
                  </a:ext>
                </a:extLst>
              </a:tr>
              <a:tr h="239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«Новокаякентская начальная школа-детский сад №1»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171512124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КИЗИЛЮРТОВСКИЙ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948138708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«Кульзебская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effectLst/>
                        </a:rPr>
                        <a:t>35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651113020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«Стальская гимназия»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636136434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«Стальская СОШ №2»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682740570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«Чонтаульская СОШ №2»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4024376947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КИЗЛЯРСКИЙ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960335526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«Александрийская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181574921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«Брянская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19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4030073362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«Косякинская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800374199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«Малоарешевская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18869291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«Михеевская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409129287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«Некрасовская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169634143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«Новогладовская ООШ»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663376627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«Победовская СОШ»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360564934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«Степновская ООШ»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12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1361030716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КУЛИНСКИЙ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58367544"/>
                  </a:ext>
                </a:extLst>
              </a:tr>
              <a:tr h="2544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spc="-20">
                          <a:effectLst/>
                        </a:rPr>
                        <a:t>МКОУ «Кулинская СОШ №1 им Х.Р. Мурачуева»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968894212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МКОУ «Хосрехская СОШ»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2805245588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20" dirty="0">
                          <a:effectLst/>
                        </a:rPr>
                        <a:t>ЛАКСКИЙ РАЙОН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3475521846"/>
                  </a:ext>
                </a:extLst>
              </a:tr>
              <a:tr h="189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>
                          <a:effectLst/>
                        </a:rPr>
                        <a:t>Школа на 600 мест в с. Кумух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10" marR="50410" marT="0" marB="0"/>
                </a:tc>
                <a:extLst>
                  <a:ext uri="{0D108BD9-81ED-4DB2-BD59-A6C34878D82A}">
                    <a16:rowId xmlns:a16="http://schemas.microsoft.com/office/drawing/2014/main" val="1942279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3653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2023</Words>
  <Application>Microsoft Office PowerPoint</Application>
  <PresentationFormat>Широкоэкранный</PresentationFormat>
  <Paragraphs>1415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Организация работы ЦНППМ в рамках реализации программы «Модернизация школьных систем образования»</vt:lpstr>
      <vt:lpstr>Сведения по школам, участвующим в реализации курсов повышения квалификации учителей в рамках программы «Модернизация школьных систем образования» в 2022-2023 гг.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ЦНППМ в рамках реализации программы «Модернизация школьных систем образования»</dc:title>
  <dc:creator>Lydmila</dc:creator>
  <cp:lastModifiedBy>Lydmila</cp:lastModifiedBy>
  <cp:revision>13</cp:revision>
  <dcterms:created xsi:type="dcterms:W3CDTF">2022-07-13T09:42:55Z</dcterms:created>
  <dcterms:modified xsi:type="dcterms:W3CDTF">2022-07-13T12:52:02Z</dcterms:modified>
</cp:coreProperties>
</file>