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373" r:id="rId2"/>
    <p:sldId id="360" r:id="rId3"/>
    <p:sldId id="353" r:id="rId4"/>
    <p:sldId id="368" r:id="rId5"/>
    <p:sldId id="352" r:id="rId6"/>
    <p:sldId id="351" r:id="rId7"/>
    <p:sldId id="365" r:id="rId8"/>
    <p:sldId id="374" r:id="rId9"/>
    <p:sldId id="377" r:id="rId10"/>
    <p:sldId id="375" r:id="rId11"/>
    <p:sldId id="376" r:id="rId12"/>
    <p:sldId id="384" r:id="rId13"/>
    <p:sldId id="379" r:id="rId14"/>
    <p:sldId id="381" r:id="rId15"/>
    <p:sldId id="380" r:id="rId16"/>
    <p:sldId id="372" r:id="rId17"/>
    <p:sldId id="386" r:id="rId18"/>
    <p:sldId id="385" r:id="rId19"/>
  </p:sldIdLst>
  <p:sldSz cx="12190413" cy="6859588"/>
  <p:notesSz cx="6761163" cy="9942513"/>
  <p:defaultTextStyle>
    <a:defPPr>
      <a:defRPr lang="ru-RU"/>
    </a:defPPr>
    <a:lvl1pPr marL="0" algn="l" defTabSz="946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3120" algn="l" defTabSz="946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46241" algn="l" defTabSz="946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19360" algn="l" defTabSz="946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92481" algn="l" defTabSz="946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65601" algn="l" defTabSz="946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38722" algn="l" defTabSz="946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11842" algn="l" defTabSz="946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784962" algn="l" defTabSz="946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1A2F"/>
    <a:srgbClr val="EDF1D5"/>
    <a:srgbClr val="9A9B8D"/>
    <a:srgbClr val="FFEEC9"/>
    <a:srgbClr val="EE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96" autoAdjust="0"/>
    <p:restoredTop sz="93723" autoAdjust="0"/>
  </p:normalViewPr>
  <p:slideViewPr>
    <p:cSldViewPr snapToGrid="0">
      <p:cViewPr>
        <p:scale>
          <a:sx n="42" d="100"/>
          <a:sy n="42" d="100"/>
        </p:scale>
        <p:origin x="-1186" y="-274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856E1E-E690-4152-A4F7-C5D62F2BC197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9850" y="746125"/>
            <a:ext cx="6621463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416B0-BFBA-4DD2-8721-68B36AEF85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26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462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73120" algn="l" defTabSz="9462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46241" algn="l" defTabSz="9462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19360" algn="l" defTabSz="9462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92481" algn="l" defTabSz="9462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365601" algn="l" defTabSz="9462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838722" algn="l" defTabSz="9462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11842" algn="l" defTabSz="9462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784962" algn="l" defTabSz="9462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" y="3867816"/>
            <a:ext cx="12190413" cy="2991773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" y="1"/>
            <a:ext cx="12190413" cy="386781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" y="2652925"/>
            <a:ext cx="12190413" cy="228652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" y="1600570"/>
            <a:ext cx="12190413" cy="510658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4805" y="5053718"/>
            <a:ext cx="7515035" cy="882323"/>
          </a:xfrm>
        </p:spPr>
        <p:txBody>
          <a:bodyPr>
            <a:normAutofit/>
          </a:bodyPr>
          <a:lstStyle>
            <a:lvl1pPr marL="0" indent="0" algn="l">
              <a:buNone/>
              <a:defRPr sz="2300">
                <a:solidFill>
                  <a:schemeClr val="tx2"/>
                </a:solidFill>
              </a:defRPr>
            </a:lvl1pPr>
            <a:lvl2pPr marL="473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62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9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2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5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8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1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4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9967" y="3133016"/>
            <a:ext cx="9565890" cy="1793582"/>
          </a:xfrm>
          <a:effectLst/>
        </p:spPr>
        <p:txBody>
          <a:bodyPr>
            <a:noAutofit/>
          </a:bodyPr>
          <a:lstStyle>
            <a:lvl1pPr marL="662368" indent="-473120" algn="l">
              <a:defRPr sz="5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3802" y="731690"/>
            <a:ext cx="8533289" cy="3475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3867816"/>
            <a:ext cx="12190413" cy="2991773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" y="1"/>
            <a:ext cx="12190413" cy="386781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" y="2652925"/>
            <a:ext cx="12190413" cy="228652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" y="1600570"/>
            <a:ext cx="12190413" cy="510658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574" y="2173152"/>
            <a:ext cx="7954519" cy="2423907"/>
          </a:xfrm>
          <a:effectLst/>
        </p:spPr>
        <p:txBody>
          <a:bodyPr anchor="b"/>
          <a:lstStyle>
            <a:lvl1pPr algn="r">
              <a:defRPr sz="47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235" y="4608579"/>
            <a:ext cx="7959623" cy="835653"/>
          </a:xfrm>
        </p:spPr>
        <p:txBody>
          <a:bodyPr anchor="t"/>
          <a:lstStyle>
            <a:lvl1pPr marL="0" indent="0" algn="r">
              <a:buNone/>
              <a:defRPr sz="2100">
                <a:solidFill>
                  <a:schemeClr val="tx2"/>
                </a:solidFill>
              </a:defRPr>
            </a:lvl1pPr>
            <a:lvl2pPr marL="4731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462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93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24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56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87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18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49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801" y="731689"/>
            <a:ext cx="4461691" cy="3475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2730" y="731690"/>
            <a:ext cx="4461691" cy="3475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3802" y="731690"/>
            <a:ext cx="4461691" cy="639910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73120" indent="0">
              <a:buNone/>
              <a:defRPr sz="2100" b="1"/>
            </a:lvl2pPr>
            <a:lvl3pPr marL="946241" indent="0">
              <a:buNone/>
              <a:defRPr sz="1900" b="1"/>
            </a:lvl3pPr>
            <a:lvl4pPr marL="1419360" indent="0">
              <a:buNone/>
              <a:defRPr sz="1700" b="1"/>
            </a:lvl4pPr>
            <a:lvl5pPr marL="1892481" indent="0">
              <a:buNone/>
              <a:defRPr sz="1700" b="1"/>
            </a:lvl5pPr>
            <a:lvl6pPr marL="2365601" indent="0">
              <a:buNone/>
              <a:defRPr sz="1700" b="1"/>
            </a:lvl6pPr>
            <a:lvl7pPr marL="2838722" indent="0">
              <a:buNone/>
              <a:defRPr sz="1700" b="1"/>
            </a:lvl7pPr>
            <a:lvl8pPr marL="3311842" indent="0">
              <a:buNone/>
              <a:defRPr sz="1700" b="1"/>
            </a:lvl8pPr>
            <a:lvl9pPr marL="3784962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729" y="1400652"/>
            <a:ext cx="4461691" cy="2743835"/>
          </a:xfrm>
        </p:spPr>
        <p:txBody>
          <a:bodyPr>
            <a:normAutofit/>
          </a:bodyPr>
          <a:lstStyle>
            <a:lvl1pPr>
              <a:defRPr sz="1900"/>
            </a:lvl1pPr>
            <a:lvl2pPr>
              <a:defRPr sz="19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5596" y="731690"/>
            <a:ext cx="4461691" cy="639910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73120" indent="0">
              <a:buNone/>
              <a:defRPr sz="2100" b="1"/>
            </a:lvl2pPr>
            <a:lvl3pPr marL="946241" indent="0">
              <a:buNone/>
              <a:defRPr sz="1900" b="1"/>
            </a:lvl3pPr>
            <a:lvl4pPr marL="1419360" indent="0">
              <a:buNone/>
              <a:defRPr sz="1700" b="1"/>
            </a:lvl4pPr>
            <a:lvl5pPr marL="1892481" indent="0">
              <a:buNone/>
              <a:defRPr sz="1700" b="1"/>
            </a:lvl5pPr>
            <a:lvl6pPr marL="2365601" indent="0">
              <a:buNone/>
              <a:defRPr sz="1700" b="1"/>
            </a:lvl6pPr>
            <a:lvl7pPr marL="2838722" indent="0">
              <a:buNone/>
              <a:defRPr sz="1700" b="1"/>
            </a:lvl7pPr>
            <a:lvl8pPr marL="3311842" indent="0">
              <a:buNone/>
              <a:defRPr sz="1700" b="1"/>
            </a:lvl8pPr>
            <a:lvl9pPr marL="3784962" indent="0">
              <a:buNone/>
              <a:defRPr sz="1700" b="1"/>
            </a:lvl9pPr>
          </a:lstStyle>
          <a:p>
            <a:pPr marL="0" lvl="0" indent="0" algn="ctr" defTabSz="946241" rtl="0" eaLnBrk="1" latinLnBrk="0" hangingPunct="1">
              <a:spcBef>
                <a:spcPct val="20000"/>
              </a:spcBef>
              <a:spcAft>
                <a:spcPts val="31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0" y="1399356"/>
            <a:ext cx="4461691" cy="2743835"/>
          </a:xfrm>
        </p:spPr>
        <p:txBody>
          <a:bodyPr>
            <a:normAutofit/>
          </a:bodyPr>
          <a:lstStyle>
            <a:lvl1pPr>
              <a:defRPr sz="1900"/>
            </a:lvl1pPr>
            <a:lvl2pPr>
              <a:defRPr sz="19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648" y="2210314"/>
            <a:ext cx="4847483" cy="1258785"/>
          </a:xfrm>
          <a:effectLst/>
        </p:spPr>
        <p:txBody>
          <a:bodyPr anchor="b">
            <a:noAutofit/>
          </a:bodyPr>
          <a:lstStyle>
            <a:lvl1pPr marL="236560" indent="-236560" algn="l">
              <a:defRPr sz="29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3891" y="731690"/>
            <a:ext cx="5355416" cy="4895863"/>
          </a:xfrm>
        </p:spPr>
        <p:txBody>
          <a:bodyPr anchor="ctr"/>
          <a:lstStyle>
            <a:lvl1pPr>
              <a:defRPr sz="23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5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166" y="3498612"/>
            <a:ext cx="4517625" cy="2140013"/>
          </a:xfrm>
        </p:spPr>
        <p:txBody>
          <a:bodyPr/>
          <a:lstStyle>
            <a:lvl1pPr marL="0" indent="0">
              <a:buNone/>
              <a:defRPr sz="1500"/>
            </a:lvl1pPr>
            <a:lvl2pPr marL="473120" indent="0">
              <a:buNone/>
              <a:defRPr sz="1300"/>
            </a:lvl2pPr>
            <a:lvl3pPr marL="946241" indent="0">
              <a:buNone/>
              <a:defRPr sz="1100"/>
            </a:lvl3pPr>
            <a:lvl4pPr marL="1419360" indent="0">
              <a:buNone/>
              <a:defRPr sz="900"/>
            </a:lvl4pPr>
            <a:lvl5pPr marL="1892481" indent="0">
              <a:buNone/>
              <a:defRPr sz="900"/>
            </a:lvl5pPr>
            <a:lvl6pPr marL="2365601" indent="0">
              <a:buNone/>
              <a:defRPr sz="900"/>
            </a:lvl6pPr>
            <a:lvl7pPr marL="2838722" indent="0">
              <a:buNone/>
              <a:defRPr sz="900"/>
            </a:lvl7pPr>
            <a:lvl8pPr marL="3311842" indent="0">
              <a:buNone/>
              <a:defRPr sz="900"/>
            </a:lvl8pPr>
            <a:lvl9pPr marL="3784962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3867816"/>
            <a:ext cx="12190413" cy="2991773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" y="1"/>
            <a:ext cx="12190413" cy="386781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" y="2652925"/>
            <a:ext cx="12190413" cy="228652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" y="1600570"/>
            <a:ext cx="12190413" cy="510658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124" y="1143265"/>
            <a:ext cx="5485686" cy="3128530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100"/>
            </a:lvl1pPr>
            <a:lvl2pPr marL="473120" indent="0">
              <a:buNone/>
              <a:defRPr sz="2900"/>
            </a:lvl2pPr>
            <a:lvl3pPr marL="946241" indent="0">
              <a:buNone/>
              <a:defRPr sz="2500"/>
            </a:lvl3pPr>
            <a:lvl4pPr marL="1419360" indent="0">
              <a:buNone/>
              <a:defRPr sz="2100"/>
            </a:lvl4pPr>
            <a:lvl5pPr marL="1892481" indent="0">
              <a:buNone/>
              <a:defRPr sz="2100"/>
            </a:lvl5pPr>
            <a:lvl6pPr marL="2365601" indent="0">
              <a:buNone/>
              <a:defRPr sz="2100"/>
            </a:lvl6pPr>
            <a:lvl7pPr marL="2838722" indent="0">
              <a:buNone/>
              <a:defRPr sz="2100"/>
            </a:lvl7pPr>
            <a:lvl8pPr marL="3311842" indent="0">
              <a:buNone/>
              <a:defRPr sz="2100"/>
            </a:lvl8pPr>
            <a:lvl9pPr marL="3784962" indent="0">
              <a:buNone/>
              <a:defRPr sz="21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364" y="1010721"/>
            <a:ext cx="4924845" cy="2163521"/>
          </a:xfrm>
        </p:spPr>
        <p:txBody>
          <a:bodyPr anchor="b"/>
          <a:lstStyle>
            <a:lvl1pPr marL="189249" indent="-189249">
              <a:buFont typeface="Georgia" pitchFamily="18" charset="0"/>
              <a:buChar char="*"/>
              <a:defRPr sz="1700"/>
            </a:lvl1pPr>
            <a:lvl2pPr marL="473120" indent="0">
              <a:buNone/>
              <a:defRPr sz="1300"/>
            </a:lvl2pPr>
            <a:lvl3pPr marL="946241" indent="0">
              <a:buNone/>
              <a:defRPr sz="1100"/>
            </a:lvl3pPr>
            <a:lvl4pPr marL="1419360" indent="0">
              <a:buNone/>
              <a:defRPr sz="900"/>
            </a:lvl4pPr>
            <a:lvl5pPr marL="1892481" indent="0">
              <a:buNone/>
              <a:defRPr sz="900"/>
            </a:lvl5pPr>
            <a:lvl6pPr marL="2365601" indent="0">
              <a:buNone/>
              <a:defRPr sz="900"/>
            </a:lvl6pPr>
            <a:lvl7pPr marL="2838722" indent="0">
              <a:buNone/>
              <a:defRPr sz="900"/>
            </a:lvl7pPr>
            <a:lvl8pPr marL="3311842" indent="0">
              <a:buNone/>
              <a:defRPr sz="900"/>
            </a:lvl8pPr>
            <a:lvl9pPr marL="3784962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564" y="4465456"/>
            <a:ext cx="8510277" cy="1143265"/>
          </a:xfrm>
        </p:spPr>
        <p:txBody>
          <a:bodyPr anchor="b">
            <a:noAutofit/>
          </a:bodyPr>
          <a:lstStyle>
            <a:lvl1pPr algn="l">
              <a:defRPr sz="47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39671" y="731689"/>
            <a:ext cx="8533289" cy="3475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146" y="376606"/>
            <a:ext cx="2742842" cy="5239553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1575" y="731690"/>
            <a:ext cx="6438211" cy="48958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bg2">
                <a:tint val="95000"/>
                <a:shade val="100000"/>
                <a:satMod val="130000"/>
                <a:lumMod val="94000"/>
                <a:lumOff val="6000"/>
              </a:schemeClr>
            </a:gs>
            <a:gs pos="92000">
              <a:schemeClr val="bg2">
                <a:alpha val="47000"/>
                <a:lumMod val="32000"/>
                <a:lumOff val="68000"/>
              </a:schemeClr>
            </a:gs>
          </a:gsLst>
          <a:path path="circle">
            <a:fillToRect l="20000" t="10000" r="20000" b="6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5106583"/>
            <a:ext cx="12190413" cy="1753006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" y="0"/>
            <a:ext cx="12190413" cy="510658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" y="3769177"/>
            <a:ext cx="12190413" cy="228652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" y="1600570"/>
            <a:ext cx="12190413" cy="510658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24" tIns="47312" rIns="94624" bIns="47312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0742" y="4373181"/>
            <a:ext cx="8682218" cy="1143265"/>
          </a:xfrm>
          <a:prstGeom prst="rect">
            <a:avLst/>
          </a:prstGeom>
          <a:effectLst/>
        </p:spPr>
        <p:txBody>
          <a:bodyPr vert="horz" lIns="94624" tIns="47312" rIns="94624" bIns="47312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3802" y="732430"/>
            <a:ext cx="8533289" cy="3475525"/>
          </a:xfrm>
          <a:prstGeom prst="rect">
            <a:avLst/>
          </a:prstGeom>
        </p:spPr>
        <p:txBody>
          <a:bodyPr vert="horz" lIns="94624" tIns="47312" rIns="94624" bIns="4731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8530" y="6173631"/>
            <a:ext cx="3352363" cy="365210"/>
          </a:xfrm>
          <a:prstGeom prst="rect">
            <a:avLst/>
          </a:prstGeom>
        </p:spPr>
        <p:txBody>
          <a:bodyPr vert="horz" lIns="94624" tIns="47312" rIns="94624" bIns="47312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61DB54B-8D00-44EE-8ADE-E1909E57474B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23" y="6173631"/>
            <a:ext cx="4469819" cy="365210"/>
          </a:xfrm>
          <a:prstGeom prst="rect">
            <a:avLst/>
          </a:prstGeom>
        </p:spPr>
        <p:txBody>
          <a:bodyPr vert="horz" lIns="94624" tIns="47312" rIns="94624" bIns="47312" rtlCol="0" anchor="ctr"/>
          <a:lstStyle>
            <a:lvl1pPr algn="l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79340" y="6173631"/>
            <a:ext cx="2438083" cy="365210"/>
          </a:xfrm>
          <a:prstGeom prst="rect">
            <a:avLst/>
          </a:prstGeom>
        </p:spPr>
        <p:txBody>
          <a:bodyPr vert="horz" lIns="94624" tIns="47312" rIns="94624" bIns="47312" rtlCol="0" anchor="ctr"/>
          <a:lstStyle>
            <a:lvl1pPr algn="ctr">
              <a:defRPr sz="1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31184" indent="-331184" algn="r" defTabSz="946241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7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36560" indent="-189249" algn="l" defTabSz="946241" rtl="0" eaLnBrk="1" latinLnBrk="0" hangingPunct="1">
        <a:spcBef>
          <a:spcPct val="20000"/>
        </a:spcBef>
        <a:spcAft>
          <a:spcPts val="31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67745" indent="-189249" algn="l" defTabSz="946241" rtl="0" eaLnBrk="1" latinLnBrk="0" hangingPunct="1">
        <a:spcBef>
          <a:spcPct val="20000"/>
        </a:spcBef>
        <a:spcAft>
          <a:spcPts val="31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1617" indent="-189249" algn="l" defTabSz="946241" rtl="0" eaLnBrk="1" latinLnBrk="0" hangingPunct="1">
        <a:spcBef>
          <a:spcPct val="20000"/>
        </a:spcBef>
        <a:spcAft>
          <a:spcPts val="31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35489" indent="-189249" algn="l" defTabSz="946241" rtl="0" eaLnBrk="1" latinLnBrk="0" hangingPunct="1">
        <a:spcBef>
          <a:spcPct val="20000"/>
        </a:spcBef>
        <a:spcAft>
          <a:spcPts val="31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38285" indent="-189249" algn="l" defTabSz="946241" rtl="0" eaLnBrk="1" latinLnBrk="0" hangingPunct="1">
        <a:spcBef>
          <a:spcPct val="20000"/>
        </a:spcBef>
        <a:spcAft>
          <a:spcPts val="31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722158" indent="-189249" algn="l" defTabSz="946241" rtl="0" eaLnBrk="1" latinLnBrk="0" hangingPunct="1">
        <a:spcBef>
          <a:spcPct val="20000"/>
        </a:spcBef>
        <a:spcAft>
          <a:spcPts val="31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34417" indent="-189249" algn="l" defTabSz="946241" rtl="0" eaLnBrk="1" latinLnBrk="0" hangingPunct="1">
        <a:spcBef>
          <a:spcPct val="20000"/>
        </a:spcBef>
        <a:spcAft>
          <a:spcPts val="31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365601" indent="-189249" algn="l" defTabSz="946241" rtl="0" eaLnBrk="1" latinLnBrk="0" hangingPunct="1">
        <a:spcBef>
          <a:spcPct val="20000"/>
        </a:spcBef>
        <a:spcAft>
          <a:spcPts val="31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677861" indent="-189249" algn="l" defTabSz="946241" rtl="0" eaLnBrk="1" latinLnBrk="0" hangingPunct="1">
        <a:spcBef>
          <a:spcPct val="20000"/>
        </a:spcBef>
        <a:spcAft>
          <a:spcPts val="31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46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3120" algn="l" defTabSz="946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46241" algn="l" defTabSz="946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19360" algn="l" defTabSz="946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92481" algn="l" defTabSz="946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65601" algn="l" defTabSz="946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8722" algn="l" defTabSz="946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11842" algn="l" defTabSz="946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84962" algn="l" defTabSz="946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1\Desktop\download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004" y="2158905"/>
            <a:ext cx="1920403" cy="158873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620" y="263709"/>
            <a:ext cx="12159793" cy="1619042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algn="ctr"/>
            <a:r>
              <a:rPr lang="ru-RU" sz="9900" b="1" dirty="0">
                <a:solidFill>
                  <a:schemeClr val="bg2">
                    <a:lumMod val="50000"/>
                  </a:schemeClr>
                </a:solidFill>
              </a:rPr>
              <a:t>ПРЕЗЕНТАЦИЯ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3" y="5011347"/>
            <a:ext cx="121904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ОСНОВНЫЕ 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</a:rPr>
              <a:t>ПРИНЦИПЫ БЕЗОПАСНОГО ПОВЕДЕНИЯ В      СОЦИАЛЬНЫХ СЕТЯХ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4" y="3837941"/>
            <a:ext cx="1219041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4400" b="1" dirty="0" smtClean="0">
                <a:solidFill>
                  <a:srgbClr val="B4DCFA">
                    <a:lumMod val="50000"/>
                  </a:srgbClr>
                </a:solidFill>
              </a:rPr>
              <a:t>ИНТЕРНЕТ:</a:t>
            </a:r>
            <a:endParaRPr lang="ru-RU" sz="4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06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pic1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628" y="1233660"/>
            <a:ext cx="8764532" cy="504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" y="398591"/>
            <a:ext cx="12190413" cy="587991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algn="ctr"/>
            <a:r>
              <a:rPr lang="ru-RU" sz="29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МОДУЛЬ 1  -  ИНТЕРНЕТ 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</a:rPr>
              <a:t>И ЕГО ВОЗМОЖНОСТИ</a:t>
            </a:r>
          </a:p>
        </p:txBody>
      </p:sp>
    </p:spTree>
    <p:extLst>
      <p:ext uri="{BB962C8B-B14F-4D97-AF65-F5344CB8AC3E}">
        <p14:creationId xmlns:p14="http://schemas.microsoft.com/office/powerpoint/2010/main" val="98288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09749" y="238432"/>
            <a:ext cx="8350168" cy="157287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624" tIns="47312" rIns="94624" bIns="47312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В мире информации необходимо уметь отделять достоверную информацию от недостоверной </a:t>
            </a:r>
          </a:p>
        </p:txBody>
      </p:sp>
      <p:pic>
        <p:nvPicPr>
          <p:cNvPr id="7" name="Picture 2" descr="C:\Users\1\Desktop\pic1_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9" t="46542" r="63541" b="19077"/>
          <a:stretch/>
        </p:blipFill>
        <p:spPr bwMode="auto">
          <a:xfrm>
            <a:off x="412990" y="72021"/>
            <a:ext cx="2611308" cy="1905699"/>
          </a:xfrm>
          <a:prstGeom prst="round2Same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1\Desktop\pic3_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77" y="2295420"/>
            <a:ext cx="4441753" cy="260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1\Desktop\pic3_4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191"/>
          <a:stretch/>
        </p:blipFill>
        <p:spPr bwMode="auto">
          <a:xfrm>
            <a:off x="4448858" y="3101617"/>
            <a:ext cx="3981905" cy="2799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\Desktop\pic3_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818" y="3599671"/>
            <a:ext cx="3870595" cy="3165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59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1\Desktop\pic3_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30" y="682207"/>
            <a:ext cx="1921930" cy="103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60597" y="3074796"/>
            <a:ext cx="10816539" cy="834212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algn="justLow"/>
            <a:r>
              <a:rPr lang="ru-RU" sz="2400" dirty="0"/>
              <a:t>Сравните информацию из различных источников, проанализируйте её. </a:t>
            </a:r>
          </a:p>
          <a:p>
            <a:pPr algn="justLow"/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60596" y="3932339"/>
            <a:ext cx="10816539" cy="1572876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algn="justLow"/>
            <a:r>
              <a:rPr lang="ru-RU" sz="2400" dirty="0"/>
              <a:t>Сравните смысл, заложенный в информационном сообщении со своими базовыми знаниями по той или иной проблеме, в случае их нехватки обращаться к дополнительной литературе, к другим источникам информации;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960597" y="5553764"/>
            <a:ext cx="10816539" cy="480269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lvl="0"/>
            <a:r>
              <a:rPr lang="ru-RU" sz="2400" dirty="0">
                <a:solidFill>
                  <a:prstClr val="black"/>
                </a:solidFill>
              </a:rPr>
              <a:t>Сделайте вывод, можно ли доверять данной информации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60596" y="2213408"/>
            <a:ext cx="10816539" cy="834212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lvl="0" algn="justLow"/>
            <a:r>
              <a:rPr lang="ru-RU" sz="2400" dirty="0">
                <a:solidFill>
                  <a:prstClr val="black"/>
                </a:solidFill>
              </a:rPr>
              <a:t>Найти в сети  похожую информацию по данной теме, используя различные комбинации ключевых слов.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6741" y="876126"/>
            <a:ext cx="8900393" cy="587991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algn="ctr"/>
            <a:r>
              <a:rPr lang="ru-RU" sz="3200" b="1" dirty="0"/>
              <a:t>СРАВНЕНИЕ РАЗЛИЧНЫХ ИСТОЧНИКОВ</a:t>
            </a:r>
          </a:p>
        </p:txBody>
      </p:sp>
      <p:sp>
        <p:nvSpPr>
          <p:cNvPr id="4" name="Овал 3"/>
          <p:cNvSpPr/>
          <p:nvPr/>
        </p:nvSpPr>
        <p:spPr>
          <a:xfrm>
            <a:off x="621026" y="4056762"/>
            <a:ext cx="195995" cy="148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41" tIns="45020" rIns="90041" bIns="45020" spcCol="0"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621027" y="5730113"/>
            <a:ext cx="195995" cy="148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41" tIns="45020" rIns="90041" bIns="45020" spcCol="0"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621027" y="3262864"/>
            <a:ext cx="195995" cy="148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41" tIns="45020" rIns="90041" bIns="45020" spcCol="0"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621025" y="2346169"/>
            <a:ext cx="195995" cy="148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41" tIns="45020" rIns="90041" bIns="45020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54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03390" y="712918"/>
            <a:ext cx="8655070" cy="1080433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algn="ctr"/>
            <a:r>
              <a:rPr lang="ru-RU" sz="2500" b="1" dirty="0" smtClean="0"/>
              <a:t> </a:t>
            </a:r>
            <a:r>
              <a:rPr lang="ru-RU" sz="3200" b="1" dirty="0" smtClean="0"/>
              <a:t>ОПРЕДЕЛИТЬ  </a:t>
            </a:r>
            <a:r>
              <a:rPr lang="ru-RU" sz="3200" b="1" dirty="0"/>
              <a:t>СТЕПЕНЬ НАДЁЖНОСТИ ИНФОРМАЦИИ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87555" y="2749200"/>
            <a:ext cx="10637657" cy="5264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4624" tIns="47312" rIns="94624" bIns="47312">
            <a:spAutoFit/>
          </a:bodyPr>
          <a:lstStyle/>
          <a:p>
            <a:r>
              <a:rPr lang="ru-RU" sz="2800" b="1" dirty="0"/>
              <a:t>• научиться критически отбирать и оценивать информацию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87555" y="3538853"/>
            <a:ext cx="10637661" cy="5264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4624" tIns="47312" rIns="94624" bIns="47312">
            <a:spAutoFit/>
          </a:bodyPr>
          <a:lstStyle/>
          <a:p>
            <a:r>
              <a:rPr lang="ru-RU" sz="2800" b="1" dirty="0"/>
              <a:t>• систематизировать информацию, искать скрытый смысл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987555" y="4498217"/>
            <a:ext cx="10637658" cy="18190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4624" tIns="47312" rIns="94624" bIns="47312">
            <a:spAutoFit/>
          </a:bodyPr>
          <a:lstStyle/>
          <a:p>
            <a:pPr algn="justLow"/>
            <a:r>
              <a:rPr lang="ru-RU" sz="2800" b="1" dirty="0"/>
              <a:t>• </a:t>
            </a:r>
            <a:r>
              <a:rPr lang="ru-RU" sz="2800" b="1" dirty="0" smtClean="0"/>
              <a:t> чётко </a:t>
            </a:r>
            <a:r>
              <a:rPr lang="ru-RU" sz="2800" b="1" dirty="0"/>
              <a:t>представлять себе, что надо найти в сети</a:t>
            </a:r>
          </a:p>
          <a:p>
            <a:pPr algn="justLow"/>
            <a:endParaRPr lang="ru-RU" sz="2800" b="1" dirty="0"/>
          </a:p>
          <a:p>
            <a:pPr algn="justLow"/>
            <a:r>
              <a:rPr lang="ru-RU" sz="2800" b="1" dirty="0" smtClean="0"/>
              <a:t>• </a:t>
            </a:r>
            <a:r>
              <a:rPr lang="ru-RU" sz="2800" b="1" dirty="0"/>
              <a:t>правильно  формулировать поисковый запрос</a:t>
            </a:r>
          </a:p>
          <a:p>
            <a:pPr algn="justLow"/>
            <a:endParaRPr lang="ru-RU" sz="2800" b="1" dirty="0"/>
          </a:p>
        </p:txBody>
      </p:sp>
      <p:pic>
        <p:nvPicPr>
          <p:cNvPr id="8" name="Picture 2" descr="C:\Users\1\Desktop\pic3_4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191"/>
          <a:stretch/>
        </p:blipFill>
        <p:spPr bwMode="auto">
          <a:xfrm>
            <a:off x="371906" y="606988"/>
            <a:ext cx="2331484" cy="1601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16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pic3_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34" y="2276312"/>
            <a:ext cx="3142338" cy="2405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34495" y="4220138"/>
            <a:ext cx="7630160" cy="1819097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algn="justLow"/>
            <a:r>
              <a:rPr lang="ru-RU" sz="2800" b="1" dirty="0"/>
              <a:t>Образовательные ресурсы, прошедшие проверку достоверности можно увидеть в различных официальных коллекциях образовательных ресурсов.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1838" y="275320"/>
            <a:ext cx="11084561" cy="1080433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lvl="0" algn="ctr"/>
            <a:r>
              <a:rPr lang="ru-RU" sz="3200" b="1" dirty="0">
                <a:solidFill>
                  <a:prstClr val="black"/>
                </a:solidFill>
              </a:rPr>
              <a:t>ОПРЕДЕЛИТЬ РЕЙТИНГ РЕСУРСА НА КОТОРОМ РАЗМЕЩЕНА ИНФОРМАЦИЯ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034495" y="1927452"/>
            <a:ext cx="7630160" cy="1819097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lvl="0" algn="justLow"/>
            <a:r>
              <a:rPr lang="ru-RU" sz="2800" b="1" dirty="0">
                <a:solidFill>
                  <a:prstClr val="black"/>
                </a:solidFill>
              </a:rPr>
              <a:t>Насколько он популярен среди пользователей, пользуется или не пользуется авторитетом, какие отзывы существуют о данном ресурсе в сети. </a:t>
            </a:r>
          </a:p>
        </p:txBody>
      </p:sp>
    </p:spTree>
    <p:extLst>
      <p:ext uri="{BB962C8B-B14F-4D97-AF65-F5344CB8AC3E}">
        <p14:creationId xmlns:p14="http://schemas.microsoft.com/office/powerpoint/2010/main" val="379070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1\Desktop\pic1_4_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" t="2987" r="2301" b="3529"/>
          <a:stretch/>
        </p:blipFill>
        <p:spPr bwMode="auto">
          <a:xfrm>
            <a:off x="928074" y="1938445"/>
            <a:ext cx="10612794" cy="4282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90080" y="201437"/>
            <a:ext cx="10950788" cy="864989"/>
          </a:xfrm>
          <a:prstGeom prst="rect">
            <a:avLst/>
          </a:prstGeom>
        </p:spPr>
        <p:txBody>
          <a:bodyPr wrap="square" lIns="94624" tIns="47312" rIns="94624" bIns="47312">
            <a:spAutoFit/>
          </a:bodyPr>
          <a:lstStyle/>
          <a:p>
            <a:pPr algn="ctr"/>
            <a:r>
              <a:rPr lang="ru-RU" sz="2500" b="1" dirty="0"/>
              <a:t>Ресурс является надёжным источником информации, если у него обнаруживаются   7 признаков надёжности</a:t>
            </a:r>
          </a:p>
        </p:txBody>
      </p:sp>
    </p:spTree>
    <p:extLst>
      <p:ext uri="{BB962C8B-B14F-4D97-AF65-F5344CB8AC3E}">
        <p14:creationId xmlns:p14="http://schemas.microsoft.com/office/powerpoint/2010/main" val="40428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pic1_2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17" y="2296627"/>
            <a:ext cx="4718648" cy="3296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231219" y="1498277"/>
            <a:ext cx="669851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/>
            <a:r>
              <a:rPr lang="ru-RU" sz="2400" dirty="0" smtClean="0"/>
              <a:t> — это интернет-площадка, сайт, который позволяет зарегистрированным на нем пользователям</a:t>
            </a:r>
          </a:p>
          <a:p>
            <a:pPr algn="justLow"/>
            <a:endParaRPr lang="ru-RU" sz="2400" dirty="0" smtClean="0"/>
          </a:p>
          <a:p>
            <a:pPr algn="justLow"/>
            <a:r>
              <a:rPr lang="ru-RU" sz="2400" dirty="0" smtClean="0"/>
              <a:t>– размещать    информацию </a:t>
            </a:r>
            <a:r>
              <a:rPr lang="ru-RU" sz="2400" dirty="0"/>
              <a:t>о </a:t>
            </a:r>
            <a:r>
              <a:rPr lang="ru-RU" sz="2400" dirty="0" smtClean="0"/>
              <a:t>себе</a:t>
            </a:r>
          </a:p>
          <a:p>
            <a:pPr algn="justLow"/>
            <a:endParaRPr lang="ru-RU" sz="2400" dirty="0" smtClean="0"/>
          </a:p>
          <a:p>
            <a:pPr algn="justLow"/>
            <a:r>
              <a:rPr lang="ru-RU" sz="2400" dirty="0" smtClean="0"/>
              <a:t>–    обмениваться </a:t>
            </a:r>
            <a:r>
              <a:rPr lang="ru-RU" sz="2400" dirty="0"/>
              <a:t>с другими пользователями </a:t>
            </a:r>
            <a:r>
              <a:rPr lang="ru-RU" sz="2400" dirty="0" smtClean="0"/>
              <a:t>информацией, фотографией</a:t>
            </a:r>
            <a:r>
              <a:rPr lang="ru-RU" sz="2400" dirty="0"/>
              <a:t>, сообщениями, различными файлами.</a:t>
            </a:r>
          </a:p>
          <a:p>
            <a:pPr algn="justLow"/>
            <a:r>
              <a:rPr lang="ru-RU" sz="2400" dirty="0" smtClean="0"/>
              <a:t>  </a:t>
            </a:r>
          </a:p>
          <a:p>
            <a:pPr algn="justLow"/>
            <a:endParaRPr lang="ru-RU" sz="2400" dirty="0"/>
          </a:p>
          <a:p>
            <a:pPr algn="justLow"/>
            <a:r>
              <a:rPr lang="ru-RU" sz="2400" dirty="0" smtClean="0"/>
              <a:t>Контент </a:t>
            </a:r>
            <a:r>
              <a:rPr lang="ru-RU" sz="2400" dirty="0"/>
              <a:t>на этой площадке создаётся непосредственно самими пользователями.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836364" y="286727"/>
            <a:ext cx="8496356" cy="584775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МОДУЛЬ 2 </a:t>
            </a:r>
            <a:r>
              <a:rPr lang="ru-RU" sz="3200" b="1" dirty="0" smtClean="0"/>
              <a:t>-   СОЦИАЛЬНЫЕ СЕТИ 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68397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74398" y="184932"/>
            <a:ext cx="6113721" cy="52041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103903" tIns="51952" rIns="103903" bIns="51952">
            <a:spAutoFit/>
          </a:bodyPr>
          <a:lstStyle/>
          <a:p>
            <a:pPr algn="ctr"/>
            <a:r>
              <a:rPr lang="ru-RU" sz="2700" dirty="0" smtClean="0"/>
              <a:t> </a:t>
            </a:r>
            <a:r>
              <a:rPr lang="ru-RU" sz="2400" b="1" dirty="0" smtClean="0"/>
              <a:t>СОЦИАЛЬНЫЕ СЕТИ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3473" y="1877491"/>
            <a:ext cx="5885501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 smtClean="0"/>
              <a:t>Можно </a:t>
            </a:r>
            <a:r>
              <a:rPr lang="ru-RU" sz="2000" b="1" dirty="0"/>
              <a:t>использовать в качестве инструмента для </a:t>
            </a:r>
            <a:r>
              <a:rPr lang="ru-RU" sz="2000" b="1" dirty="0" smtClean="0"/>
              <a:t>саморазвития </a:t>
            </a:r>
            <a:endParaRPr lang="ru-RU" sz="2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3474" y="2790296"/>
            <a:ext cx="5885501" cy="40011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Low"/>
            <a:r>
              <a:rPr lang="ru-RU" sz="2000" b="1" dirty="0" smtClean="0"/>
              <a:t>Могут помочь во время учебного процесса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2282" y="4585770"/>
            <a:ext cx="5885500" cy="70788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Low"/>
            <a:r>
              <a:rPr lang="ru-RU" sz="2000" b="1" dirty="0" smtClean="0"/>
              <a:t>Возможность общаться с друзьями на расстоянии. Поиск утерянных контактов</a:t>
            </a:r>
            <a:endParaRPr lang="ru-RU" sz="2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29894" y="1092962"/>
            <a:ext cx="3030278" cy="461665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ПРИЕМУЩЕСТВА</a:t>
            </a:r>
            <a:endParaRPr lang="ru-RU" sz="24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524319" y="1092961"/>
            <a:ext cx="3030278" cy="461665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ОПАСНОСТИ</a:t>
            </a:r>
            <a:endParaRPr lang="ru-RU" sz="2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264775" y="3190406"/>
            <a:ext cx="5817505" cy="9694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Low"/>
            <a:r>
              <a:rPr lang="ru-RU" b="1" dirty="0"/>
              <a:t>Негативно сказываются на речи и </a:t>
            </a:r>
            <a:r>
              <a:rPr lang="ru-RU" b="1" dirty="0" smtClean="0"/>
              <a:t>правописании. Со </a:t>
            </a:r>
            <a:r>
              <a:rPr lang="ru-RU" b="1" dirty="0"/>
              <a:t>временем теряются навыки реального общения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264767" y="4353542"/>
            <a:ext cx="5817507" cy="67710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Low"/>
            <a:r>
              <a:rPr lang="ru-RU" b="1" dirty="0"/>
              <a:t>Зависимость, возникающая от необходимости часто проверять </a:t>
            </a:r>
            <a:r>
              <a:rPr lang="ru-RU" b="1" dirty="0" smtClean="0"/>
              <a:t>профиль</a:t>
            </a:r>
            <a:endParaRPr lang="ru-RU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264768" y="5249105"/>
            <a:ext cx="5817506" cy="126188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Low"/>
            <a:r>
              <a:rPr lang="ru-RU" b="1" dirty="0">
                <a:solidFill>
                  <a:srgbClr val="FF0000"/>
                </a:solidFill>
              </a:rPr>
              <a:t>Все широкие возможности Интернета используются представителями экстремистских течений для того, чтобы заманить в свои ряды новичков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264770" y="1877491"/>
            <a:ext cx="5817505" cy="101566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Low"/>
            <a:r>
              <a:rPr lang="ru-RU" sz="2000" b="1" dirty="0" smtClean="0"/>
              <a:t>Время проведённое в </a:t>
            </a:r>
            <a:r>
              <a:rPr lang="ru-RU" sz="2000" b="1" dirty="0"/>
              <a:t>Интернете, увеличивается в несколько </a:t>
            </a:r>
            <a:r>
              <a:rPr lang="ru-RU" sz="2000" b="1" dirty="0" smtClean="0"/>
              <a:t>раз. Есть </a:t>
            </a:r>
            <a:r>
              <a:rPr lang="ru-RU" sz="2000" b="1" dirty="0"/>
              <a:t>риск натолкнуться на вредную </a:t>
            </a:r>
            <a:r>
              <a:rPr lang="ru-RU" sz="2000" b="1" dirty="0" smtClean="0"/>
              <a:t>информацию.</a:t>
            </a:r>
            <a:endParaRPr lang="ru-RU" sz="20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3474" y="3437289"/>
            <a:ext cx="5885501" cy="1015663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Low"/>
            <a:r>
              <a:rPr lang="ru-RU" sz="2000" b="1" dirty="0" smtClean="0"/>
              <a:t>Можно </a:t>
            </a:r>
            <a:r>
              <a:rPr lang="ru-RU" sz="2000" b="1" dirty="0"/>
              <a:t>обмениваться конспектами лекций, заданиями по лабораторным работам и другой полезной информац</a:t>
            </a:r>
            <a:r>
              <a:rPr lang="ru-RU" sz="2000" dirty="0"/>
              <a:t>ией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02283" y="5495326"/>
            <a:ext cx="5886692" cy="1015663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Low"/>
            <a:r>
              <a:rPr lang="ru-RU" sz="2000" b="1" dirty="0" smtClean="0"/>
              <a:t>Есть  возможность вступить в сообщество определённой тематики. детально изучить  и</a:t>
            </a:r>
            <a:endParaRPr lang="ru-RU" sz="2000" b="1" dirty="0"/>
          </a:p>
          <a:p>
            <a:pPr algn="justLow"/>
            <a:r>
              <a:rPr lang="ru-RU" sz="2000" b="1" dirty="0" smtClean="0"/>
              <a:t>обсудить   </a:t>
            </a:r>
            <a:r>
              <a:rPr lang="ru-RU" sz="2000" b="1" dirty="0"/>
              <a:t>с другими членами группы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003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76837" y="1259192"/>
            <a:ext cx="6095207" cy="4352235"/>
          </a:xfrm>
          <a:prstGeom prst="rect">
            <a:avLst/>
          </a:prstGeom>
        </p:spPr>
        <p:txBody>
          <a:bodyPr lIns="103903" tIns="51952" rIns="103903" bIns="51952">
            <a:spAutoFit/>
          </a:bodyPr>
          <a:lstStyle/>
          <a:p>
            <a:pPr algn="justLow"/>
            <a:r>
              <a:rPr lang="ru-RU" sz="2300" dirty="0"/>
              <a:t>Прежде  всего, стоит определиться, всем ли будет доступна информация о Вас в социальных сетях и с кем Вы готовы делиться своими планами, событиями и фотографиями. </a:t>
            </a:r>
          </a:p>
          <a:p>
            <a:pPr algn="justLow"/>
            <a:endParaRPr lang="ru-RU" sz="2300" dirty="0"/>
          </a:p>
          <a:p>
            <a:pPr algn="justLow"/>
            <a:r>
              <a:rPr lang="ru-RU" sz="2300" dirty="0"/>
              <a:t>Ограничьте  список друзей, установив в настройках конфиденциальность аккаунта.  в друзьях не должно быть случайных и незнакомых людей. Таким образом, незнакомые люди не увидят Вашу личную информацию.</a:t>
            </a:r>
          </a:p>
        </p:txBody>
      </p:sp>
      <p:pic>
        <p:nvPicPr>
          <p:cNvPr id="10243" name="Picture 3" descr="C:\Users\1\Desktop\c03e76085ad62230353701bd0fda475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17" y="1595466"/>
            <a:ext cx="5142508" cy="284567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354675" y="5831332"/>
            <a:ext cx="9018102" cy="81280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103903" tIns="51952" rIns="103903" bIns="51952">
            <a:spAutoFit/>
          </a:bodyPr>
          <a:lstStyle/>
          <a:p>
            <a:pPr algn="ctr"/>
            <a:r>
              <a:rPr lang="ru-RU" sz="2300" dirty="0"/>
              <a:t>Не следует публиковать    свои </a:t>
            </a:r>
            <a:r>
              <a:rPr lang="ru-RU" sz="2300" dirty="0" smtClean="0"/>
              <a:t> телефоны</a:t>
            </a:r>
            <a:r>
              <a:rPr lang="ru-RU" sz="2300" dirty="0"/>
              <a:t>, адреса, дату рождения и другую личную информацию. 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92474" y="193476"/>
            <a:ext cx="11079571" cy="8743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103903" tIns="51952" rIns="103903" bIns="51952">
            <a:spAutoFit/>
          </a:bodyPr>
          <a:lstStyle/>
          <a:p>
            <a:pPr algn="ctr"/>
            <a:r>
              <a:rPr lang="ru-RU" sz="2700" dirty="0"/>
              <a:t>Правила безопасного общения в социальных сетях</a:t>
            </a:r>
          </a:p>
          <a:p>
            <a:pPr algn="ctr"/>
            <a:endParaRPr lang="ru-RU" sz="2300" dirty="0"/>
          </a:p>
        </p:txBody>
      </p:sp>
    </p:spTree>
    <p:extLst>
      <p:ext uri="{BB962C8B-B14F-4D97-AF65-F5344CB8AC3E}">
        <p14:creationId xmlns:p14="http://schemas.microsoft.com/office/powerpoint/2010/main" val="294617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41423" y="3300398"/>
            <a:ext cx="6228635" cy="1874634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justLow"/>
            <a:r>
              <a:rPr lang="ru-RU" sz="2300" b="1" dirty="0"/>
              <a:t>Как и в реальной жизни, </a:t>
            </a:r>
            <a:r>
              <a:rPr lang="ru-RU" sz="2300" b="1" dirty="0">
                <a:solidFill>
                  <a:prstClr val="black"/>
                </a:solidFill>
              </a:rPr>
              <a:t>в онлайн-среде </a:t>
            </a:r>
            <a:r>
              <a:rPr lang="ru-RU" sz="2300" b="1" dirty="0"/>
              <a:t>существуют люди, которые по разным причинам ведут себя агрессивно, оскорбительно или провокационно по отношению к </a:t>
            </a:r>
            <a:r>
              <a:rPr lang="ru-RU" sz="2300" b="1" dirty="0" smtClean="0"/>
              <a:t>другим.  </a:t>
            </a:r>
            <a:endParaRPr lang="ru-RU" sz="23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41423" y="1712634"/>
            <a:ext cx="6506360" cy="1166748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justLow"/>
            <a:r>
              <a:rPr lang="ru-RU" sz="2300" b="1" dirty="0"/>
              <a:t>Общаясь в социальных сетях, не следует слепо доверять всем, кто захочет установить с вами </a:t>
            </a:r>
            <a:r>
              <a:rPr lang="ru-RU" sz="2300" b="1" dirty="0" smtClean="0"/>
              <a:t>контакт</a:t>
            </a:r>
            <a:endParaRPr lang="ru-RU" sz="23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92474" y="193476"/>
            <a:ext cx="11079571" cy="8743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103903" tIns="51952" rIns="103903" bIns="51952">
            <a:spAutoFit/>
          </a:bodyPr>
          <a:lstStyle/>
          <a:p>
            <a:pPr algn="ctr"/>
            <a:r>
              <a:rPr lang="ru-RU" sz="2700" dirty="0"/>
              <a:t>Правила безопасного общения в социальных сетях</a:t>
            </a:r>
          </a:p>
          <a:p>
            <a:pPr algn="ctr"/>
            <a:endParaRPr lang="ru-RU" sz="2300" dirty="0"/>
          </a:p>
        </p:txBody>
      </p:sp>
      <p:pic>
        <p:nvPicPr>
          <p:cNvPr id="13316" name="Picture 4" descr="C:\Users\1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95" y="1712634"/>
            <a:ext cx="4338138" cy="25572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723208" y="5528839"/>
            <a:ext cx="9018102" cy="81280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103903" tIns="51952" rIns="103903" bIns="51952">
            <a:spAutoFit/>
          </a:bodyPr>
          <a:lstStyle/>
          <a:p>
            <a:pPr algn="ctr"/>
            <a:r>
              <a:rPr lang="ru-RU" sz="2300" dirty="0"/>
              <a:t>Лучше  всего таких пользователей игнорировать и затем заблокировать.</a:t>
            </a:r>
          </a:p>
        </p:txBody>
      </p:sp>
    </p:spTree>
    <p:extLst>
      <p:ext uri="{BB962C8B-B14F-4D97-AF65-F5344CB8AC3E}">
        <p14:creationId xmlns:p14="http://schemas.microsoft.com/office/powerpoint/2010/main" val="395415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389888" y="5522977"/>
            <a:ext cx="9439839" cy="65891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103903" tIns="51952" rIns="103903" bIns="51952">
            <a:spAutoFit/>
          </a:bodyPr>
          <a:lstStyle/>
          <a:p>
            <a:pPr algn="ctr"/>
            <a:r>
              <a:rPr lang="ru-RU" sz="3600" dirty="0" smtClean="0"/>
              <a:t>БЕРЕЖЁМ </a:t>
            </a:r>
            <a:r>
              <a:rPr lang="ru-RU" sz="3600" dirty="0"/>
              <a:t>«ЦИФРОВУЮ» </a:t>
            </a:r>
            <a:r>
              <a:rPr lang="ru-RU" sz="3600" dirty="0" smtClean="0"/>
              <a:t>   ЧЕСТЬ СМОЛОДУ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878350" y="3784808"/>
            <a:ext cx="8032754" cy="11667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103903" tIns="51952" rIns="103903" bIns="51952">
            <a:spAutoFit/>
          </a:bodyPr>
          <a:lstStyle/>
          <a:p>
            <a:pPr algn="justLow"/>
            <a:r>
              <a:rPr lang="ru-RU" sz="2300" b="1" dirty="0" smtClean="0"/>
              <a:t>ВАЖНО понимать </a:t>
            </a:r>
            <a:r>
              <a:rPr lang="ru-RU" sz="2300" b="1" dirty="0"/>
              <a:t>одну простую вещь: </a:t>
            </a:r>
            <a:r>
              <a:rPr lang="ru-RU" sz="2300" b="1" dirty="0" smtClean="0"/>
              <a:t> </a:t>
            </a:r>
            <a:r>
              <a:rPr lang="ru-RU" sz="2300" b="1" dirty="0"/>
              <a:t>всё то, что </a:t>
            </a:r>
            <a:r>
              <a:rPr lang="ru-RU" sz="2300" b="1" dirty="0" smtClean="0"/>
              <a:t>  </a:t>
            </a:r>
            <a:r>
              <a:rPr lang="ru-RU" sz="2300" b="1" dirty="0"/>
              <a:t>кому-то </a:t>
            </a:r>
            <a:r>
              <a:rPr lang="ru-RU" sz="2300" b="1" dirty="0" smtClean="0"/>
              <a:t>пересылают </a:t>
            </a:r>
            <a:r>
              <a:rPr lang="ru-RU" sz="2300" b="1" dirty="0"/>
              <a:t>или </a:t>
            </a:r>
            <a:r>
              <a:rPr lang="ru-RU" sz="2300" b="1" dirty="0" smtClean="0"/>
              <a:t>выкладывают </a:t>
            </a:r>
            <a:r>
              <a:rPr lang="ru-RU" sz="2300" b="1" dirty="0"/>
              <a:t>в сеть, рано или поздно  УВИДЯТ ВСЕ.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878350" y="2207952"/>
            <a:ext cx="81358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/>
            <a:r>
              <a:rPr lang="ru-RU" sz="2400" b="1" dirty="0" smtClean="0"/>
              <a:t>Основным  </a:t>
            </a:r>
            <a:r>
              <a:rPr lang="ru-RU" sz="2400" b="1" dirty="0"/>
              <a:t>видом преступлений против подростков, касающихся интернета, стали уголовные дела, связанные   с распространением интим-контента</a:t>
            </a:r>
            <a:r>
              <a:rPr lang="ru-RU" b="1" dirty="0"/>
              <a:t>. </a:t>
            </a:r>
          </a:p>
        </p:txBody>
      </p:sp>
      <p:pic>
        <p:nvPicPr>
          <p:cNvPr id="3076" name="Picture 4" descr="C:\Users\1\Desktop\hq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5796" b="25107"/>
          <a:stretch/>
        </p:blipFill>
        <p:spPr bwMode="auto">
          <a:xfrm>
            <a:off x="4650768" y="350392"/>
            <a:ext cx="5882548" cy="1432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1\Desktop\1118256584_0_165_3072_1893_1920x0_80_0_0_0e1b499e3ded67bad0df0925d86d0818.jpg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95" t="51" r="48597" b="-51"/>
          <a:stretch/>
        </p:blipFill>
        <p:spPr bwMode="auto">
          <a:xfrm>
            <a:off x="442006" y="1473636"/>
            <a:ext cx="2993044" cy="3477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59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987972" y="4904097"/>
            <a:ext cx="6784073" cy="1274470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justLow"/>
            <a:r>
              <a:rPr lang="ru-RU" b="1" dirty="0"/>
              <a:t>Не пересылайте конфиденциальную информацию (номер банковской карты, ПИН-код, паспортные данные) через </a:t>
            </a:r>
            <a:r>
              <a:rPr lang="ru-RU" b="1" dirty="0" err="1"/>
              <a:t>мессенджеры</a:t>
            </a:r>
            <a:r>
              <a:rPr lang="ru-RU" b="1" dirty="0"/>
              <a:t> социальных сетей. </a:t>
            </a:r>
            <a:endParaRPr lang="en-US" b="1" dirty="0" smtClean="0"/>
          </a:p>
          <a:p>
            <a:pPr algn="justLow"/>
            <a:endParaRPr lang="en-US" b="1" dirty="0"/>
          </a:p>
        </p:txBody>
      </p:sp>
      <p:pic>
        <p:nvPicPr>
          <p:cNvPr id="11268" name="Picture 4" descr="C:\Users\1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67" y="1392872"/>
            <a:ext cx="4366304" cy="26817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1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67" y="4266862"/>
            <a:ext cx="4366304" cy="22745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116005" y="1695046"/>
            <a:ext cx="6784072" cy="2736408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justLow"/>
            <a:r>
              <a:rPr lang="ru-RU" b="1" dirty="0">
                <a:solidFill>
                  <a:prstClr val="black"/>
                </a:solidFill>
              </a:rPr>
              <a:t>Не устанавливайте приложения для социальных сетей, </a:t>
            </a:r>
            <a:r>
              <a:rPr lang="ru-RU" b="1" dirty="0" smtClean="0">
                <a:solidFill>
                  <a:prstClr val="black"/>
                </a:solidFill>
              </a:rPr>
              <a:t>которые  позволяют </a:t>
            </a:r>
            <a:r>
              <a:rPr lang="ru-RU" b="1" dirty="0">
                <a:solidFill>
                  <a:prstClr val="black"/>
                </a:solidFill>
              </a:rPr>
              <a:t>скачать музыку, видео и другое, если вы не уверены в безопасности этих приложений</a:t>
            </a:r>
            <a:r>
              <a:rPr lang="ru-RU" b="1" dirty="0" smtClean="0">
                <a:solidFill>
                  <a:prstClr val="black"/>
                </a:solidFill>
              </a:rPr>
              <a:t>.</a:t>
            </a:r>
            <a:r>
              <a:rPr lang="ru-RU" b="1" dirty="0"/>
              <a:t> </a:t>
            </a:r>
            <a:endParaRPr lang="ru-RU" b="1" dirty="0" smtClean="0"/>
          </a:p>
          <a:p>
            <a:pPr algn="justLow"/>
            <a:endParaRPr lang="ru-RU" b="1" dirty="0" smtClean="0"/>
          </a:p>
          <a:p>
            <a:pPr algn="justLow"/>
            <a:r>
              <a:rPr lang="ru-RU" b="1" dirty="0" smtClean="0"/>
              <a:t>Часто </a:t>
            </a:r>
            <a:r>
              <a:rPr lang="ru-RU" b="1" dirty="0"/>
              <a:t>при установке они запрашивают логин и пароль от вашего аккаунта – все это ухищрения злоумышленников, которые пытаются заполучить доступ к вашему аккаунту</a:t>
            </a:r>
            <a:r>
              <a:rPr lang="ru-RU" b="1" dirty="0" smtClean="0"/>
              <a:t>.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92474" y="193476"/>
            <a:ext cx="11079571" cy="1166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103903" tIns="51952" rIns="103903" bIns="51952">
            <a:spAutoFit/>
          </a:bodyPr>
          <a:lstStyle/>
          <a:p>
            <a:pPr algn="ctr"/>
            <a:r>
              <a:rPr lang="ru-RU" sz="2300" b="1" dirty="0" smtClean="0">
                <a:solidFill>
                  <a:schemeClr val="tx1"/>
                </a:solidFill>
              </a:rPr>
              <a:t>МОДУЛЬ 3 </a:t>
            </a:r>
          </a:p>
          <a:p>
            <a:pPr algn="ctr"/>
            <a:r>
              <a:rPr lang="ru-RU" sz="2300" b="1" dirty="0" smtClean="0">
                <a:solidFill>
                  <a:schemeClr val="tx1"/>
                </a:solidFill>
              </a:rPr>
              <a:t>Информационная </a:t>
            </a:r>
            <a:r>
              <a:rPr lang="ru-RU" sz="2300" b="1" dirty="0">
                <a:solidFill>
                  <a:schemeClr val="tx1"/>
                </a:solidFill>
              </a:rPr>
              <a:t>безопасность — защита конфиденциальности, целостности и доступности информации</a:t>
            </a:r>
          </a:p>
        </p:txBody>
      </p:sp>
    </p:spTree>
    <p:extLst>
      <p:ext uri="{BB962C8B-B14F-4D97-AF65-F5344CB8AC3E}">
        <p14:creationId xmlns:p14="http://schemas.microsoft.com/office/powerpoint/2010/main" val="77680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1\Desktop\Mobile-Messaging_artboard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146" y="2942242"/>
            <a:ext cx="4843550" cy="24418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2946" y="2839317"/>
            <a:ext cx="5900445" cy="2936463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justLow"/>
            <a:r>
              <a:rPr lang="ru-RU" sz="2300" b="1" dirty="0"/>
              <a:t>Иногда сообщения, отправленные вам якобы вашими друзьями, могут быть отправлены злоумышленниками, которые взломали их аккаунты. </a:t>
            </a:r>
          </a:p>
          <a:p>
            <a:pPr algn="justLow"/>
            <a:endParaRPr lang="ru-RU" sz="2300" b="1" dirty="0"/>
          </a:p>
          <a:p>
            <a:pPr algn="justLow"/>
            <a:r>
              <a:rPr lang="ru-RU" sz="2300" b="1" dirty="0"/>
              <a:t>При открытии подобных сообщений может быть запущена вредоносная программа, записывающая пароли.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734024" y="558304"/>
            <a:ext cx="9018102" cy="152069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103903" tIns="51952" rIns="103903" bIns="51952">
            <a:spAutoFit/>
          </a:bodyPr>
          <a:lstStyle/>
          <a:p>
            <a:pPr algn="ctr"/>
            <a:r>
              <a:rPr lang="ru-RU" sz="2300" b="1" dirty="0"/>
              <a:t>Если сообщение вам кажется подозрительным или содержит подозрительную ссылку, свяжитесь с другом напрямую или по телефону, чтобы убедиться, что сообщение действительно пришло от него.</a:t>
            </a:r>
          </a:p>
        </p:txBody>
      </p:sp>
    </p:spTree>
    <p:extLst>
      <p:ext uri="{BB962C8B-B14F-4D97-AF65-F5344CB8AC3E}">
        <p14:creationId xmlns:p14="http://schemas.microsoft.com/office/powerpoint/2010/main" val="318849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1\Desktop\download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961" y="3558840"/>
            <a:ext cx="2011048" cy="122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1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44" y="1930747"/>
            <a:ext cx="2477679" cy="117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148971"/>
            <a:ext cx="12190413" cy="1351414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ctr"/>
            <a:r>
              <a:rPr lang="ru-RU" sz="2700" b="1" dirty="0">
                <a:latin typeface="+mj-lt"/>
              </a:rPr>
              <a:t>ОСНОВНЫЕ СОВЕТЫ ПО БЕЗОПАСНОМУ  ИСПОЛЬЗОВАНИЮ </a:t>
            </a:r>
          </a:p>
          <a:p>
            <a:endParaRPr lang="ru-RU" sz="2700" b="1" dirty="0">
              <a:latin typeface="+mj-lt"/>
            </a:endParaRPr>
          </a:p>
          <a:p>
            <a:r>
              <a:rPr lang="ru-RU" sz="2700" b="1" dirty="0">
                <a:latin typeface="+mj-lt"/>
              </a:rPr>
              <a:t>                                          СЕТИ </a:t>
            </a:r>
          </a:p>
        </p:txBody>
      </p:sp>
      <p:pic>
        <p:nvPicPr>
          <p:cNvPr id="8194" name="Picture 2" descr="C:\Users\1\Desktop\downloa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5329" y="589801"/>
            <a:ext cx="1752267" cy="87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754503" y="1930747"/>
            <a:ext cx="8223120" cy="1566857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justLow"/>
            <a:r>
              <a:rPr lang="ru-RU" dirty="0" smtClean="0"/>
              <a:t>Не </a:t>
            </a:r>
            <a:r>
              <a:rPr lang="ru-RU" dirty="0"/>
              <a:t>используйте публичный WI-FI для передачи личных данных, например, для выхода в социальные сети или в электронную </a:t>
            </a:r>
            <a:r>
              <a:rPr lang="ru-RU" dirty="0" smtClean="0"/>
              <a:t>почту. Работая </a:t>
            </a:r>
            <a:r>
              <a:rPr lang="ru-RU" dirty="0"/>
              <a:t>в них, желательно не вводить пароли доступа, логины и другие личные номера. </a:t>
            </a:r>
          </a:p>
          <a:p>
            <a:pPr algn="justLow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67943" y="5281419"/>
            <a:ext cx="8309680" cy="1274470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justLow"/>
            <a:r>
              <a:rPr lang="ru-RU" dirty="0"/>
              <a:t>При использовании </a:t>
            </a:r>
            <a:r>
              <a:rPr lang="ru-RU" dirty="0" err="1"/>
              <a:t>Wi-Fi</a:t>
            </a:r>
            <a:r>
              <a:rPr lang="ru-RU" dirty="0"/>
              <a:t> отключите функцию «Общий доступ к файлам и принтерам». Данная функция закрыта по умолчанию, однако некоторые пользователи активируют её для удобства использования в работе или </a:t>
            </a:r>
            <a:r>
              <a:rPr lang="ru-RU" dirty="0" smtClean="0"/>
              <a:t>учёбе.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754503" y="3709264"/>
            <a:ext cx="8223119" cy="982082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justLow"/>
            <a:r>
              <a:rPr lang="ru-RU" dirty="0"/>
              <a:t>В мобильном телефоне отключите функцию «Подключение к </a:t>
            </a:r>
            <a:r>
              <a:rPr lang="ru-RU" dirty="0" err="1"/>
              <a:t>Wi-Fi</a:t>
            </a:r>
            <a:r>
              <a:rPr lang="ru-RU" dirty="0"/>
              <a:t> автоматически». Не допускайте автоматического подключения устройства к сетям </a:t>
            </a:r>
            <a:r>
              <a:rPr lang="ru-RU" dirty="0" err="1"/>
              <a:t>Wi-Fi</a:t>
            </a:r>
            <a:r>
              <a:rPr lang="ru-RU" dirty="0"/>
              <a:t> без вашего согласия.</a:t>
            </a:r>
          </a:p>
        </p:txBody>
      </p:sp>
      <p:pic>
        <p:nvPicPr>
          <p:cNvPr id="13" name="Picture 2" descr="C:\Users\1\Desktop\vaj-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44" y="5239734"/>
            <a:ext cx="2477679" cy="12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4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1\Desktop\pic3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362" y="274953"/>
            <a:ext cx="9713334" cy="615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37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902" y="631808"/>
            <a:ext cx="8588270" cy="558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47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342" y="2709034"/>
            <a:ext cx="3609530" cy="348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19" y="906200"/>
            <a:ext cx="11006487" cy="1570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981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5414</TotalTime>
  <Words>772</Words>
  <Application>Microsoft Office PowerPoint</Application>
  <PresentationFormat>Произвольный</PresentationFormat>
  <Paragraphs>70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1</cp:lastModifiedBy>
  <cp:revision>499</cp:revision>
  <cp:lastPrinted>2022-02-14T13:42:19Z</cp:lastPrinted>
  <dcterms:created xsi:type="dcterms:W3CDTF">2021-08-21T11:04:28Z</dcterms:created>
  <dcterms:modified xsi:type="dcterms:W3CDTF">2022-11-26T14:16:54Z</dcterms:modified>
</cp:coreProperties>
</file>