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9" r:id="rId2"/>
    <p:sldId id="261" r:id="rId3"/>
    <p:sldId id="266" r:id="rId4"/>
    <p:sldId id="265" r:id="rId5"/>
    <p:sldId id="264" r:id="rId6"/>
    <p:sldId id="269" r:id="rId7"/>
    <p:sldId id="268" r:id="rId8"/>
    <p:sldId id="267" r:id="rId9"/>
    <p:sldId id="263" r:id="rId10"/>
    <p:sldId id="274" r:id="rId11"/>
    <p:sldId id="273" r:id="rId12"/>
    <p:sldId id="278" r:id="rId13"/>
    <p:sldId id="277" r:id="rId14"/>
    <p:sldId id="282" r:id="rId15"/>
    <p:sldId id="281" r:id="rId16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2" d="100"/>
          <a:sy n="82" d="100"/>
        </p:scale>
        <p:origin x="691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9DFAEC-7742-49E1-A06D-FD075E2E9A3C}" type="datetimeFigureOut">
              <a:rPr lang="ru-RU" smtClean="0"/>
              <a:t>06.03.2023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2BBF10-5DB7-440C-AED0-124DFDA57F2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094178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9DFAEC-7742-49E1-A06D-FD075E2E9A3C}" type="datetimeFigureOut">
              <a:rPr lang="ru-RU" smtClean="0"/>
              <a:t>06.03.2023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2BBF10-5DB7-440C-AED0-124DFDA57F2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7861857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9DFAEC-7742-49E1-A06D-FD075E2E9A3C}" type="datetimeFigureOut">
              <a:rPr lang="ru-RU" smtClean="0"/>
              <a:t>06.03.2023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2BBF10-5DB7-440C-AED0-124DFDA57F2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902996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9DFAEC-7742-49E1-A06D-FD075E2E9A3C}" type="datetimeFigureOut">
              <a:rPr lang="ru-RU" smtClean="0"/>
              <a:t>06.03.2023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2BBF10-5DB7-440C-AED0-124DFDA57F2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486233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9DFAEC-7742-49E1-A06D-FD075E2E9A3C}" type="datetimeFigureOut">
              <a:rPr lang="ru-RU" smtClean="0"/>
              <a:t>06.03.2023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2BBF10-5DB7-440C-AED0-124DFDA57F2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932439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9DFAEC-7742-49E1-A06D-FD075E2E9A3C}" type="datetimeFigureOut">
              <a:rPr lang="ru-RU" smtClean="0"/>
              <a:t>06.03.2023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2BBF10-5DB7-440C-AED0-124DFDA57F2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6376505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9DFAEC-7742-49E1-A06D-FD075E2E9A3C}" type="datetimeFigureOut">
              <a:rPr lang="ru-RU" smtClean="0"/>
              <a:t>06.03.2023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2BBF10-5DB7-440C-AED0-124DFDA57F2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7251748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9DFAEC-7742-49E1-A06D-FD075E2E9A3C}" type="datetimeFigureOut">
              <a:rPr lang="ru-RU" smtClean="0"/>
              <a:t>06.03.2023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2BBF10-5DB7-440C-AED0-124DFDA57F2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6596550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9DFAEC-7742-49E1-A06D-FD075E2E9A3C}" type="datetimeFigureOut">
              <a:rPr lang="ru-RU" smtClean="0"/>
              <a:t>06.03.2023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2BBF10-5DB7-440C-AED0-124DFDA57F2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1646513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9DFAEC-7742-49E1-A06D-FD075E2E9A3C}" type="datetimeFigureOut">
              <a:rPr lang="ru-RU" smtClean="0"/>
              <a:t>06.03.2023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2BBF10-5DB7-440C-AED0-124DFDA57F2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0691352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9DFAEC-7742-49E1-A06D-FD075E2E9A3C}" type="datetimeFigureOut">
              <a:rPr lang="ru-RU" smtClean="0"/>
              <a:t>06.03.2023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2BBF10-5DB7-440C-AED0-124DFDA57F2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037020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09DFAEC-7742-49E1-A06D-FD075E2E9A3C}" type="datetimeFigureOut">
              <a:rPr lang="ru-RU" smtClean="0"/>
              <a:t>06.03.2023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F2BBF10-5DB7-440C-AED0-124DFDA57F2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873627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82" y="-20880"/>
            <a:ext cx="12164117" cy="6878880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906" y="0"/>
            <a:ext cx="12191999" cy="6858000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512602" y="1599124"/>
            <a:ext cx="9492010" cy="43396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sz="3200" b="1" dirty="0">
              <a:solidFill>
                <a:srgbClr val="7030A0"/>
              </a:solidFill>
            </a:endParaRPr>
          </a:p>
          <a:p>
            <a:pPr algn="ctr"/>
            <a:r>
              <a:rPr lang="ru-RU" sz="3200" b="1" dirty="0">
                <a:solidFill>
                  <a:srgbClr val="7030A0"/>
                </a:solidFill>
              </a:rPr>
              <a:t>Советника директора по воспитанию и взаимодействию с детскими общественными объединениями! </a:t>
            </a:r>
          </a:p>
          <a:p>
            <a:pPr algn="ctr"/>
            <a:endParaRPr lang="ru-RU" sz="3200" b="1" dirty="0">
              <a:solidFill>
                <a:srgbClr val="7030A0"/>
              </a:solidFill>
            </a:endParaRPr>
          </a:p>
          <a:p>
            <a:pPr algn="ctr"/>
            <a:endParaRPr lang="ru-RU" sz="3200" b="1" dirty="0">
              <a:solidFill>
                <a:srgbClr val="7030A0"/>
              </a:solidFill>
            </a:endParaRPr>
          </a:p>
          <a:p>
            <a:r>
              <a:rPr lang="ru-RU" sz="3200" b="1" dirty="0">
                <a:solidFill>
                  <a:schemeClr val="bg1"/>
                </a:solidFill>
              </a:rPr>
              <a:t>Часто задаваемые вопросы:</a:t>
            </a:r>
          </a:p>
          <a:p>
            <a:pPr algn="ctr"/>
            <a:endParaRPr lang="ru-RU" sz="3200" b="1" dirty="0">
              <a:solidFill>
                <a:srgbClr val="7030A0"/>
              </a:solidFill>
            </a:endParaRPr>
          </a:p>
          <a:p>
            <a:pPr algn="ctr"/>
            <a:endParaRPr lang="ru-RU" sz="2000" b="1" dirty="0"/>
          </a:p>
        </p:txBody>
      </p:sp>
    </p:spTree>
    <p:extLst>
      <p:ext uri="{BB962C8B-B14F-4D97-AF65-F5344CB8AC3E}">
        <p14:creationId xmlns:p14="http://schemas.microsoft.com/office/powerpoint/2010/main" val="408535656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82" y="-20880"/>
            <a:ext cx="12164117" cy="6878880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91999" cy="6858000"/>
          </a:xfrm>
          <a:prstGeom prst="rect">
            <a:avLst/>
          </a:prstGeom>
        </p:spPr>
      </p:pic>
      <p:sp>
        <p:nvSpPr>
          <p:cNvPr id="9" name="Прямоугольник 8"/>
          <p:cNvSpPr/>
          <p:nvPr/>
        </p:nvSpPr>
        <p:spPr>
          <a:xfrm>
            <a:off x="981456" y="25360"/>
            <a:ext cx="932383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>
                <a:latin typeface="Times New Roman" panose="02020603050405020304" pitchFamily="18" charset="0"/>
              </a:rPr>
              <a:t>ЗАЧЕМ ВВОДЯТ ДОЛЖНОСТЬ СОВЕТНИКА ПО ВОСПИТАНИЮ</a:t>
            </a:r>
            <a:endParaRPr lang="ru-RU" b="1" i="0" dirty="0">
              <a:effectLst/>
              <a:latin typeface="Ubuntu-Regular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770965" y="394692"/>
            <a:ext cx="10685930" cy="63401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dirty="0"/>
              <a:t>Должность советника вводят в рамках проекта «Патриотическое воспитание граждан Российской Федерации» </a:t>
            </a:r>
          </a:p>
          <a:p>
            <a:r>
              <a:rPr lang="ru-RU" sz="1600" dirty="0"/>
              <a:t>национального проекта «Образование».</a:t>
            </a:r>
          </a:p>
          <a:p>
            <a:endParaRPr lang="ru-RU" sz="1600" dirty="0"/>
          </a:p>
          <a:p>
            <a:r>
              <a:rPr lang="ru-RU" sz="1600" dirty="0"/>
              <a:t>Цель – организовать воспитательную работу в школах по новым нормам законодательства.</a:t>
            </a:r>
          </a:p>
          <a:p>
            <a:endParaRPr lang="ru-RU" sz="1600" dirty="0"/>
          </a:p>
          <a:p>
            <a:r>
              <a:rPr lang="ru-RU" sz="1600" dirty="0"/>
              <a:t>После того, как расширили толкование термина «воспитание», включили в основные общеобразовательные </a:t>
            </a:r>
          </a:p>
          <a:p>
            <a:r>
              <a:rPr lang="ru-RU" sz="1600" dirty="0"/>
              <a:t>программы всех уровней программу воспитания и календарный план воспитательной работы, возникла</a:t>
            </a:r>
          </a:p>
          <a:p>
            <a:r>
              <a:rPr lang="ru-RU" sz="1600" dirty="0"/>
              <a:t> необходимость в работниках, функционал которых был бы схож с расширенными задачами </a:t>
            </a:r>
            <a:r>
              <a:rPr lang="ru-RU" sz="1600" dirty="0" err="1"/>
              <a:t>классрука</a:t>
            </a:r>
            <a:r>
              <a:rPr lang="ru-RU" sz="1600" dirty="0"/>
              <a:t>.</a:t>
            </a:r>
          </a:p>
          <a:p>
            <a:endParaRPr lang="ru-RU" sz="1600" dirty="0"/>
          </a:p>
          <a:p>
            <a:r>
              <a:rPr lang="ru-RU" sz="1600" dirty="0" err="1"/>
              <a:t>Классрук</a:t>
            </a:r>
            <a:r>
              <a:rPr lang="ru-RU" sz="1600" dirty="0"/>
              <a:t> координирует воспитание в своем классе, а советник систематизирует воспитательную работу всей школы. </a:t>
            </a:r>
          </a:p>
          <a:p>
            <a:r>
              <a:rPr lang="ru-RU" sz="1600" dirty="0"/>
              <a:t>Причем вовлекает в этот процесс участников образовательных отношений: педагогов, детей и их родителей, </a:t>
            </a:r>
          </a:p>
          <a:p>
            <a:r>
              <a:rPr lang="ru-RU" sz="1600" dirty="0"/>
              <a:t>общественные объединения.</a:t>
            </a:r>
          </a:p>
          <a:p>
            <a:endParaRPr lang="ru-RU" sz="1600" dirty="0"/>
          </a:p>
          <a:p>
            <a:r>
              <a:rPr lang="ru-RU" sz="1600" dirty="0"/>
              <a:t>Новую должность успешно апробировали в десяти пилотных регионах страны. По итогам апробации, с 1 марта 2022 года</a:t>
            </a:r>
          </a:p>
          <a:p>
            <a:r>
              <a:rPr lang="ru-RU" sz="1600" dirty="0"/>
              <a:t> правительство добавило ее в номенклатуру должностей, в группу иных педагогических работников. Дополнительно </a:t>
            </a:r>
          </a:p>
          <a:p>
            <a:r>
              <a:rPr lang="ru-RU" sz="1600" dirty="0"/>
              <a:t>уточнили, что вводить ее могут только школы и организации СПО (постановление Правительства от 21.02.2022 № 225).</a:t>
            </a:r>
          </a:p>
          <a:p>
            <a:r>
              <a:rPr lang="ru-RU" sz="1600" dirty="0"/>
              <a:t> Других официальных документов, разъясняющих, как внедрять должность в практику школ, на федеральном уровне нет.</a:t>
            </a:r>
          </a:p>
          <a:p>
            <a:endParaRPr lang="ru-RU" sz="1600" dirty="0"/>
          </a:p>
          <a:p>
            <a:r>
              <a:rPr lang="ru-RU" sz="1600" dirty="0"/>
              <a:t>В новом учебном году должность советника по воспитанию вводят уже в половине субъектов России. </a:t>
            </a:r>
          </a:p>
          <a:p>
            <a:r>
              <a:rPr lang="ru-RU" sz="1600" dirty="0"/>
              <a:t>Основную информацию можно найти на сайте открытого конкурса </a:t>
            </a:r>
            <a:r>
              <a:rPr lang="ru-RU" sz="1600" dirty="0" err="1"/>
              <a:t>Минпросвещения</a:t>
            </a:r>
            <a:r>
              <a:rPr lang="ru-RU" sz="1600" dirty="0"/>
              <a:t> и Российского движения </a:t>
            </a:r>
          </a:p>
          <a:p>
            <a:r>
              <a:rPr lang="ru-RU" sz="1600" dirty="0"/>
              <a:t>школьников «Навигаторы детства».</a:t>
            </a:r>
          </a:p>
          <a:p>
            <a:endParaRPr lang="ru-RU" sz="1600" dirty="0"/>
          </a:p>
          <a:p>
            <a:r>
              <a:rPr lang="ru-RU" sz="1600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81848663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82" y="-20880"/>
            <a:ext cx="12164117" cy="6878880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2647" y="0"/>
            <a:ext cx="12191999" cy="6858000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1822704" y="353491"/>
            <a:ext cx="897636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/>
              <a:t>ЕСТЬ ЛИ ПРОФСТАНДАРТ ИЛИ ЕКС ПО ДОЛЖНОСТИ СОВЕТНИК ПО ВОСПИТАНИЮ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786384" y="1005841"/>
            <a:ext cx="6510887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>
                <a:solidFill>
                  <a:schemeClr val="bg1"/>
                </a:solidFill>
              </a:rPr>
              <a:t>Нет, таких документов не существует. Тем не менее, советник по воспитанию – педагогическая должность, а не учебно-вспомогательная или административная. Это установлено в номенклатуре должностей, утвержденной постановлением Правительства от 21.02.2022 № 225. Минимум требований к советнику:  высшее или среднее профессиональное образование, отсутствие судимости, прохождение медосмотра и прочие общие требования к педагогам.</a:t>
            </a:r>
          </a:p>
        </p:txBody>
      </p:sp>
    </p:spTree>
    <p:extLst>
      <p:ext uri="{BB962C8B-B14F-4D97-AF65-F5344CB8AC3E}">
        <p14:creationId xmlns:p14="http://schemas.microsoft.com/office/powerpoint/2010/main" val="84449713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82" y="-20880"/>
            <a:ext cx="12164117" cy="6878880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91999" cy="6858000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685800" y="609523"/>
            <a:ext cx="1040587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/>
              <a:t>ЧЕМ РАЗЛИЧАЮТСЯ ДОЛЖНОСТИ СОВЕТНИКА ПО ВОСПИТАНИЮ И ЗАМЕСТИТЕЛЯ ДИРЕКТОРА ПО УВР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685800" y="999735"/>
            <a:ext cx="8458200" cy="488057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solidFill>
                  <a:schemeClr val="bg1"/>
                </a:solidFill>
              </a:rPr>
              <a:t>Заместитель директора по УВР или ВР – это руководящая должность, а советник по воспитанию – педагогическая.</a:t>
            </a:r>
          </a:p>
          <a:p>
            <a:endParaRPr lang="ru-RU" dirty="0">
              <a:solidFill>
                <a:schemeClr val="bg1"/>
              </a:solidFill>
            </a:endParaRPr>
          </a:p>
          <a:p>
            <a:r>
              <a:rPr lang="ru-RU" dirty="0">
                <a:solidFill>
                  <a:schemeClr val="bg1"/>
                </a:solidFill>
              </a:rPr>
              <a:t>Может показаться, что должности идентичны по функционалу, но это не так. Заместители занимаются в основном организационной и административной работой: переговоры и договоры с партнерами при сетевом взаимодействии, решение материально-технических вопросов, работа с кадрами, организация их работы и взаимодействия, повышение квалификации, подготовка отчетности и информационных справок и другие обязанности. Времени на организацию досуга детей у них не остается. Советники по воспитанию в этой части помогут разгрузить </a:t>
            </a:r>
            <a:r>
              <a:rPr lang="ru-RU" dirty="0" err="1">
                <a:solidFill>
                  <a:schemeClr val="bg1"/>
                </a:solidFill>
              </a:rPr>
              <a:t>замдиректоров</a:t>
            </a:r>
            <a:r>
              <a:rPr lang="ru-RU" dirty="0">
                <a:solidFill>
                  <a:schemeClr val="bg1"/>
                </a:solidFill>
              </a:rPr>
              <a:t>. Задача советников – активно участвовать во внешкольной, общественно-полезной работе и вовлекать в нее школьников.</a:t>
            </a:r>
          </a:p>
          <a:p>
            <a:endParaRPr lang="ru-RU" dirty="0">
              <a:solidFill>
                <a:schemeClr val="bg1"/>
              </a:solidFill>
            </a:endParaRPr>
          </a:p>
          <a:p>
            <a:r>
              <a:rPr lang="ru-RU" dirty="0">
                <a:solidFill>
                  <a:schemeClr val="bg1"/>
                </a:solidFill>
              </a:rPr>
              <a:t>Когда будете распределять обязанности, административную и бумажную работу оставьте </a:t>
            </a:r>
            <a:r>
              <a:rPr lang="ru-RU" dirty="0" err="1">
                <a:solidFill>
                  <a:schemeClr val="bg1"/>
                </a:solidFill>
              </a:rPr>
              <a:t>замдиректору</a:t>
            </a:r>
            <a:r>
              <a:rPr lang="ru-RU" dirty="0">
                <a:solidFill>
                  <a:schemeClr val="bg1"/>
                </a:solidFill>
              </a:rPr>
              <a:t>, а взаимодействие с учениками по вопросам воспитания, организацию досуговой деятельности, реализацию мероприятий календарного плана воспитательной работы и т.д. поручите советнику.</a:t>
            </a:r>
          </a:p>
        </p:txBody>
      </p:sp>
    </p:spTree>
    <p:extLst>
      <p:ext uri="{BB962C8B-B14F-4D97-AF65-F5344CB8AC3E}">
        <p14:creationId xmlns:p14="http://schemas.microsoft.com/office/powerpoint/2010/main" val="337234410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82" y="-20880"/>
            <a:ext cx="12164117" cy="6878880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91999" cy="6858000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1072896" y="426643"/>
            <a:ext cx="1015593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/>
              <a:t>КАК ВВЕСТИ В ШТАТ ДОЛЖНОСТЬ СОВЕТНИКА ПО ВОСПИТАНИЮ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466344" y="1443841"/>
            <a:ext cx="8570080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/>
              <a:t>Определите, сколько штатных единиц по новой должности включить в штат. Федеральных нормативов нет. Образовательная организация самостоятельно составляет штатное расписание, устанавливает размеры окладов и надбавок (подп. 4 ч. 3 ст. 28 Федерального закона от 29.12.2012 № 273-ФЗ). Предварительно оцените объем работы, количество детских общественных объединений, которые должен курировать советник, наполняемость школы и финансирование.</a:t>
            </a:r>
          </a:p>
          <a:p>
            <a:endParaRPr lang="ru-RU" sz="2400" dirty="0"/>
          </a:p>
          <a:p>
            <a:r>
              <a:rPr lang="ru-RU" sz="2400" dirty="0"/>
              <a:t>Поручите работнику, ответственному за штатное расписание, например, кадровику или бухгалтеру, внести в него изменения. Утвердите изменения приказом. Воспользуйтесь готовым образцом.</a:t>
            </a:r>
          </a:p>
        </p:txBody>
      </p:sp>
    </p:spTree>
    <p:extLst>
      <p:ext uri="{BB962C8B-B14F-4D97-AF65-F5344CB8AC3E}">
        <p14:creationId xmlns:p14="http://schemas.microsoft.com/office/powerpoint/2010/main" val="188265712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82" y="-20880"/>
            <a:ext cx="12164117" cy="6878880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91999" cy="6858000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1731264" y="527227"/>
            <a:ext cx="925982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/>
              <a:t>КАК СОСТАВИТЬ ДОЛЖНОСТНУЮ ИНСТРУКЦИЮ СОВЕТНИКА ПО ВОСПИТАНИЮ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557784" y="2136339"/>
            <a:ext cx="7779392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/>
              <a:t>Подготовьте должностную инструкцию советника (ч. 6 ст. 47 Федерального закона от 29.12.2012 № 273-ФЗ). </a:t>
            </a:r>
            <a:r>
              <a:rPr lang="ru-RU" sz="2400" dirty="0" err="1"/>
              <a:t>Минпросвещения</a:t>
            </a:r>
            <a:r>
              <a:rPr lang="ru-RU" sz="2400" dirty="0"/>
              <a:t> разработало проект документа (письмо от 15.08.2022 № АБ-2332/06). Он не утвержден распорядительным актом, поэтому носит рекомендательный характер. Вы можете утвердить свою должностную инструкцию. Внесите в нее требования к квалификации работника. Перечислите обязанности и льготы. </a:t>
            </a:r>
          </a:p>
        </p:txBody>
      </p:sp>
    </p:spTree>
    <p:extLst>
      <p:ext uri="{BB962C8B-B14F-4D97-AF65-F5344CB8AC3E}">
        <p14:creationId xmlns:p14="http://schemas.microsoft.com/office/powerpoint/2010/main" val="277961569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82" y="-20880"/>
            <a:ext cx="12164117" cy="6878880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91999" cy="6858000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3469418" y="217670"/>
            <a:ext cx="338778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/>
              <a:t>ТРЕБОВАНИЯ К КВАЛИФИКАЦИИ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627528" y="986119"/>
            <a:ext cx="11439727" cy="53245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/>
              <a:t>Официально требования к квалификации и опыту работы советника не установлены. Это объясняется тем, что для должности нет </a:t>
            </a:r>
            <a:r>
              <a:rPr lang="ru-RU" sz="2000" dirty="0" err="1"/>
              <a:t>профстандарта</a:t>
            </a:r>
            <a:r>
              <a:rPr lang="ru-RU" sz="2000" dirty="0"/>
              <a:t>, и она не входит в ЕКС. Должность советника могут занимать и опытные педагоги, и молодые специалисты, и студенты вузов – при лояльном отборе кандидатов.</a:t>
            </a:r>
          </a:p>
          <a:p>
            <a:endParaRPr lang="ru-RU" sz="2000" dirty="0"/>
          </a:p>
          <a:p>
            <a:r>
              <a:rPr lang="ru-RU" sz="2000" dirty="0"/>
              <a:t>Чтобы закрыть вакантные позиции, </a:t>
            </a:r>
            <a:r>
              <a:rPr lang="ru-RU" sz="2000" dirty="0" err="1"/>
              <a:t>Минпросвещения</a:t>
            </a:r>
            <a:r>
              <a:rPr lang="ru-RU" sz="2000" dirty="0"/>
              <a:t> запустило проект «Навигаторы детства». Это конкурс по отбору кандидатов на должность советника директора школы по воспитанию. В качестве основных критериев отбора указаны:</a:t>
            </a:r>
          </a:p>
          <a:p>
            <a:endParaRPr lang="ru-RU" sz="2000" dirty="0"/>
          </a:p>
          <a:p>
            <a:r>
              <a:rPr lang="ru-RU" sz="2000" dirty="0"/>
              <a:t>опыт вожатской деятельности;</a:t>
            </a:r>
          </a:p>
          <a:p>
            <a:r>
              <a:rPr lang="ru-RU" sz="2000" dirty="0"/>
              <a:t>участие в реализации проектов РДШ;</a:t>
            </a:r>
          </a:p>
          <a:p>
            <a:r>
              <a:rPr lang="ru-RU" sz="2000" dirty="0"/>
              <a:t>опыт работы с детскими объединениями;</a:t>
            </a:r>
          </a:p>
          <a:p>
            <a:r>
              <a:rPr lang="ru-RU" sz="2000" dirty="0"/>
              <a:t>лидерские качества и управленческие компетенции;</a:t>
            </a:r>
          </a:p>
          <a:p>
            <a:r>
              <a:rPr lang="ru-RU" sz="2000" dirty="0"/>
              <a:t>педагогический опыт работы.</a:t>
            </a:r>
          </a:p>
          <a:p>
            <a:r>
              <a:rPr lang="ru-RU" sz="2000" dirty="0"/>
              <a:t>Подробнее требования к квалификации можно посмотреть в положении о конкурсе на сайте РДШ «Навигаторы детства». Еще один вариант требований – в проекте типовой должностной инструкции советника по воспитанию. Вы можете выбрать любой из предложенных вариантов.</a:t>
            </a:r>
          </a:p>
        </p:txBody>
      </p:sp>
    </p:spTree>
    <p:extLst>
      <p:ext uri="{BB962C8B-B14F-4D97-AF65-F5344CB8AC3E}">
        <p14:creationId xmlns:p14="http://schemas.microsoft.com/office/powerpoint/2010/main" val="149325723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-143055"/>
            <a:ext cx="12192000" cy="7001055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632" y="-143054"/>
            <a:ext cx="11849368" cy="6665271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5025853" y="354830"/>
            <a:ext cx="2537874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600" b="1" dirty="0">
                <a:solidFill>
                  <a:srgbClr val="7030A0"/>
                </a:solidFill>
              </a:rPr>
              <a:t>ВНИМАНИЕ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512064" y="1997839"/>
            <a:ext cx="11064240" cy="29546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/>
              <a:t>Главный ориентир при отборе кандидатов на должность советника – Закон об образовании.</a:t>
            </a:r>
          </a:p>
          <a:p>
            <a:endParaRPr lang="ru-RU" sz="2400" b="1" dirty="0"/>
          </a:p>
          <a:p>
            <a:r>
              <a:rPr lang="ru-RU" sz="2400" b="1" dirty="0"/>
              <a:t>Заниматься педагогической деятельностью вправе лица, у которых есть среднее профессиональное или высшее образование, а также студенты вузов при соблюдении определенных законом условий (ст. 46 Федерального закона от 29.12.2012 № 273-ФЗ). Другие требования ориентировочны.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5740225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82" y="-20880"/>
            <a:ext cx="12164117" cy="6878880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330" y="20880"/>
            <a:ext cx="12191999" cy="6858000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4554802" y="501134"/>
            <a:ext cx="493699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b="1" dirty="0">
                <a:solidFill>
                  <a:srgbClr val="7030A0"/>
                </a:solidFill>
              </a:rPr>
              <a:t>ПЕРЕЧЕНЬ ОБЯЗАННОСТЕЙ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1085850" y="1350720"/>
            <a:ext cx="699135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/>
              <a:t>Перечень обязанностей советника определите самостоятельно (п. 5 ч. 3 ст. 28 Федерального закона от 29.12.2012 № 273-ФЗ). Закрепите их в должностной инструкции и трудовом договоре с работником. Воспользуйтесь примерным перечнем.</a:t>
            </a:r>
          </a:p>
        </p:txBody>
      </p:sp>
    </p:spTree>
    <p:extLst>
      <p:ext uri="{BB962C8B-B14F-4D97-AF65-F5344CB8AC3E}">
        <p14:creationId xmlns:p14="http://schemas.microsoft.com/office/powerpoint/2010/main" val="413438791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82" y="-20880"/>
            <a:ext cx="12164117" cy="6878880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330" y="20880"/>
            <a:ext cx="12191999" cy="6858000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5302780" y="245102"/>
            <a:ext cx="145411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b="1" dirty="0">
                <a:solidFill>
                  <a:srgbClr val="7030A0"/>
                </a:solidFill>
              </a:rPr>
              <a:t>ЛЬГОТЫ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1021976" y="1470212"/>
            <a:ext cx="7440706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/>
              <a:t>Внесите в должностную инструкцию льготы, которые решили предоставить советнику по воспитанию. Учтите, что пока он не имеет права на все привилегии педагогических работников. Связано это с тем, что советник по воспитанию – новая должность, и в некоторые нормативные акты еще не успели внести изменения.</a:t>
            </a:r>
          </a:p>
        </p:txBody>
      </p:sp>
    </p:spTree>
    <p:extLst>
      <p:ext uri="{BB962C8B-B14F-4D97-AF65-F5344CB8AC3E}">
        <p14:creationId xmlns:p14="http://schemas.microsoft.com/office/powerpoint/2010/main" val="320064649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0880"/>
            <a:ext cx="12192000" cy="6858000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7882" y="-968188"/>
            <a:ext cx="12375329" cy="6816240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1075765" y="591671"/>
            <a:ext cx="10578353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>
                <a:solidFill>
                  <a:srgbClr val="7030A0"/>
                </a:solidFill>
              </a:rPr>
              <a:t>КАКАЯ ПРОДОЛЖИТЕЛЬНОСТЬ РАБОЧЕГО ВРЕМЕНИ ДОЛЖНА БЫТЬ У СОВЕТНИКА ПО ВОСПИТАНИЮ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1075765" y="1290918"/>
            <a:ext cx="6902822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/>
              <a:t>36 часов в неделю. Это максимальный предел продолжительности рабочего времени для всех педагогов (ст. 333 ТК). Советника нет в приказе </a:t>
            </a:r>
            <a:r>
              <a:rPr lang="ru-RU" b="1" dirty="0" err="1"/>
              <a:t>Минобрнауки</a:t>
            </a:r>
            <a:r>
              <a:rPr lang="ru-RU" b="1" dirty="0"/>
              <a:t> от 22.12.2014 № 1601, который нормирует труд </a:t>
            </a:r>
            <a:r>
              <a:rPr lang="ru-RU" b="1" dirty="0" err="1"/>
              <a:t>педработников</a:t>
            </a:r>
            <a:r>
              <a:rPr lang="ru-RU" b="1" dirty="0"/>
              <a:t>. Изменений в документ не вносили. Поэтому пока ориентируйтесь на общие нормы трудового законодательства.</a:t>
            </a:r>
          </a:p>
        </p:txBody>
      </p:sp>
    </p:spTree>
    <p:extLst>
      <p:ext uri="{BB962C8B-B14F-4D97-AF65-F5344CB8AC3E}">
        <p14:creationId xmlns:p14="http://schemas.microsoft.com/office/powerpoint/2010/main" val="49959499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82" y="-20880"/>
            <a:ext cx="12164117" cy="6878880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7610" y="20880"/>
            <a:ext cx="12191999" cy="6858000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972312" y="417499"/>
            <a:ext cx="1046683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ОТПУСК КАКОЙ ПРОДОЛЖИТЕЛЬНОСТИ ПРЕДОСТАВИТЬ СОВЕТНИКУ ПО ВОСПИТАНИЮ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576072" y="1305342"/>
            <a:ext cx="8621716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Отпуск советника - 28 календарных дней (ст. 115 ТК, постановление Правительства от 14.05.2015 № 466).</a:t>
            </a:r>
          </a:p>
          <a:p>
            <a:endParaRPr lang="ru-RU" dirty="0"/>
          </a:p>
          <a:p>
            <a:r>
              <a:rPr lang="ru-RU" dirty="0"/>
              <a:t>Удлиненную продолжительность отпуска педагогических работников школы регулирует приложение к постановлению Правительства от 14.05.2015 № 466. Документ устанавливает, что на отпуск в 56 календарных дней имеют право лица, которые перечислены в старой номенклатуре должностей (утв. постановлением Правительства от 08.08.2013 № 678). Советник в ней не поименован. Несмотря на то, что документ утратил силу, и логично предоставить советнику отпуск в 56 дней, правовых оснований сейчас нет. Возможно, Минтруд совместно с профсоюзом дадут разъяснения по этому вопросу.</a:t>
            </a:r>
          </a:p>
        </p:txBody>
      </p:sp>
    </p:spTree>
    <p:extLst>
      <p:ext uri="{BB962C8B-B14F-4D97-AF65-F5344CB8AC3E}">
        <p14:creationId xmlns:p14="http://schemas.microsoft.com/office/powerpoint/2010/main" val="123050026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82" y="-20880"/>
            <a:ext cx="12164117" cy="6878880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330" y="20880"/>
            <a:ext cx="12191999" cy="6858000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1757082" y="573741"/>
            <a:ext cx="1043491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>
                <a:solidFill>
                  <a:schemeClr val="bg1"/>
                </a:solidFill>
              </a:rPr>
              <a:t>ИМЕЕТ ЛИ СОВЕТНИК ПО ВОСПИТАНИЮ ПРАВО НА КОМПЕНСАЦИЮ РАСХОДОВ НА ОПЛАТУ ЖИЛОГО ПОМЕЩЕНИЯ И КОММУНАЛЬНЫХ УСЛУГ</a:t>
            </a:r>
          </a:p>
          <a:p>
            <a:endParaRPr lang="ru-RU" dirty="0">
              <a:solidFill>
                <a:schemeClr val="bg1"/>
              </a:solidFill>
            </a:endParaRPr>
          </a:p>
          <a:p>
            <a:r>
              <a:rPr lang="ru-RU" dirty="0">
                <a:solidFill>
                  <a:schemeClr val="bg1"/>
                </a:solidFill>
              </a:rPr>
              <a:t>            Да, имеет.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860612" y="2528047"/>
            <a:ext cx="7996517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>
                <a:solidFill>
                  <a:schemeClr val="bg1"/>
                </a:solidFill>
              </a:rPr>
              <a:t>Педагогические работники, которые проживают и работают в сельских населенных пунктах, рабочих поселках (поселках городского типа), имеют право на компенсацию расходов на оплату жилых помещений, отопления и освещения. Размер, условия и порядок возмещения расходов устанавливают на региональном и местном уровнях (ч. 8 ст. 47 Федерального закона от 29.12.2012 № 273-ФЗ).  Советники по воспитанию также имеют право на эту компенсацию. </a:t>
            </a:r>
          </a:p>
        </p:txBody>
      </p:sp>
    </p:spTree>
    <p:extLst>
      <p:ext uri="{BB962C8B-B14F-4D97-AF65-F5344CB8AC3E}">
        <p14:creationId xmlns:p14="http://schemas.microsoft.com/office/powerpoint/2010/main" val="429340330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82" y="-20880"/>
            <a:ext cx="12164117" cy="6878880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1816" y="289483"/>
            <a:ext cx="12191999" cy="6858000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844296" y="289483"/>
            <a:ext cx="1068628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КАКИЕ ОБЯЗАННОСТИ ВЫПОЛНЯЕТ СОВЕТНИК ПО ВОСПИТАНИЮ?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844296" y="803892"/>
            <a:ext cx="9447186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Конкретного перечня обязанностей нет. Школа определяет его сама (п. 5 ч. 3 ст. 28 Федерального закона от 29.12.2012 № 273-ФЗ). Обязанности можете закрепить в должностной инструкции и трудовом договоре с работником.</a:t>
            </a:r>
          </a:p>
          <a:p>
            <a:endParaRPr lang="ru-RU" dirty="0"/>
          </a:p>
          <a:p>
            <a:r>
              <a:rPr lang="ru-RU" dirty="0"/>
              <a:t>Советник по воспитанию работает непосредственно с детьми – организует в школе интересные и полезные воспитательные дела, привлекает школьников к активному участию в детских общественных объединениях, в частности Российского движения школьников, Российского движения детей и молодежи. Главная цель его работы – создание в школе воспитательной среды для социализации школьников, их духовно-нравственного развития на основе национальных идеалов и ценностей.</a:t>
            </a:r>
          </a:p>
          <a:p>
            <a:endParaRPr lang="ru-RU" dirty="0"/>
          </a:p>
          <a:p>
            <a:r>
              <a:rPr lang="ru-RU" dirty="0"/>
              <a:t>Еще советник по воспитанию отвечает за организацию и проведение внеурочных занятий «Разговоры о важном» (письмо </a:t>
            </a:r>
            <a:r>
              <a:rPr lang="ru-RU" dirty="0" err="1"/>
              <a:t>Минпросвещения</a:t>
            </a:r>
            <a:r>
              <a:rPr lang="ru-RU" dirty="0"/>
              <a:t> от 15.08.2022 № 03-1190). Эту функцию он выполняет совместно с классными руководителями. Кроме работы с детьми, советник по воспитанию активно взаимодействует и с администрацией школы, педагогами, родителями. Например, координирует работу педагогов по воспитанию детей, распространяет позитивный педагогический опыт по вопросам воспитания и т. п.</a:t>
            </a:r>
          </a:p>
          <a:p>
            <a:endParaRPr lang="ru-RU" dirty="0"/>
          </a:p>
          <a:p>
            <a:r>
              <a:rPr lang="ru-RU" dirty="0"/>
              <a:t>В деятельности советника можно выделить пять условных направлений: административная, просветительская, консультативная, педагогическая и профилактическая работа.</a:t>
            </a:r>
          </a:p>
        </p:txBody>
      </p:sp>
    </p:spTree>
    <p:extLst>
      <p:ext uri="{BB962C8B-B14F-4D97-AF65-F5344CB8AC3E}">
        <p14:creationId xmlns:p14="http://schemas.microsoft.com/office/powerpoint/2010/main" val="370036011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82" y="-20880"/>
            <a:ext cx="12164117" cy="6878880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330" y="20880"/>
            <a:ext cx="12191999" cy="6858000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770964" y="573741"/>
            <a:ext cx="10416989" cy="61863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200" dirty="0"/>
              <a:t>На должность «советник по воспитанию» могут претендовать специалисты с опытом пять лет и более в реализации проектов в сфере воспитания на муниципальном, региональном или федеральном уровнях.</a:t>
            </a:r>
          </a:p>
          <a:p>
            <a:endParaRPr lang="ru-RU" sz="1200" dirty="0"/>
          </a:p>
          <a:p>
            <a:r>
              <a:rPr lang="ru-RU" sz="1200" dirty="0"/>
              <a:t>Чтобы закрыть вакантные позиции, </a:t>
            </a:r>
            <a:r>
              <a:rPr lang="ru-RU" sz="1200" dirty="0" err="1"/>
              <a:t>Минпросвещения</a:t>
            </a:r>
            <a:r>
              <a:rPr lang="ru-RU" sz="1200" dirty="0"/>
              <a:t> запустило проект «Навигаторы детства». Это конкурс по отбору кандидатов на должность «советник директора школы по воспитанию и работе с детскими объединениями». Ориентиры среди критериев:</a:t>
            </a:r>
          </a:p>
          <a:p>
            <a:endParaRPr lang="ru-RU" sz="1200" dirty="0"/>
          </a:p>
          <a:p>
            <a:r>
              <a:rPr lang="ru-RU" sz="1200" dirty="0"/>
              <a:t>опыт вожатской деятельности;</a:t>
            </a:r>
          </a:p>
          <a:p>
            <a:r>
              <a:rPr lang="ru-RU" sz="1200" dirty="0"/>
              <a:t>участие в реализации проектов РДШ;</a:t>
            </a:r>
          </a:p>
          <a:p>
            <a:r>
              <a:rPr lang="ru-RU" sz="1200" dirty="0"/>
              <a:t>опыт работы с детскими объединениями;</a:t>
            </a:r>
          </a:p>
          <a:p>
            <a:r>
              <a:rPr lang="ru-RU" sz="1200" dirty="0"/>
              <a:t>лидерские качества и управленческие компетенции;</a:t>
            </a:r>
          </a:p>
          <a:p>
            <a:r>
              <a:rPr lang="ru-RU" sz="1200" dirty="0"/>
              <a:t>педагогический опыт работы.</a:t>
            </a:r>
          </a:p>
          <a:p>
            <a:r>
              <a:rPr lang="ru-RU" sz="1200" dirty="0"/>
              <a:t>Подробнее квалификацию советника по воспитанию расписывают в положении о конкурсе. Сделать выводы о том, каким </a:t>
            </a:r>
            <a:r>
              <a:rPr lang="ru-RU" sz="1200" dirty="0" err="1"/>
              <a:t>Минпросвещение</a:t>
            </a:r>
            <a:r>
              <a:rPr lang="ru-RU" sz="1200" dirty="0"/>
              <a:t> видит советника, можно по критериям отбора заявок на конкурс.</a:t>
            </a:r>
          </a:p>
          <a:p>
            <a:endParaRPr lang="ru-RU" sz="1200" dirty="0"/>
          </a:p>
          <a:p>
            <a:r>
              <a:rPr lang="ru-RU" sz="1200" dirty="0"/>
              <a:t>Образец должностной инструкции советника по воспитанию ищите в ноябрьском номере журнала.</a:t>
            </a:r>
          </a:p>
          <a:p>
            <a:endParaRPr lang="ru-RU" sz="1200" dirty="0"/>
          </a:p>
          <a:p>
            <a:r>
              <a:rPr lang="ru-RU" sz="1200" dirty="0"/>
              <a:t>Чтобы принять участие в конкурсе, нужно зарегистрироваться и подать заявку на сайте Корпоративного университета РДШ </a:t>
            </a:r>
            <a:r>
              <a:rPr lang="ru-RU" sz="1200" dirty="0" err="1"/>
              <a:t>rdsh.education</a:t>
            </a:r>
            <a:r>
              <a:rPr lang="ru-RU" sz="1200" dirty="0"/>
              <a:t>.</a:t>
            </a:r>
          </a:p>
          <a:p>
            <a:endParaRPr lang="ru-RU" sz="1200" dirty="0"/>
          </a:p>
          <a:p>
            <a:r>
              <a:rPr lang="ru-RU" sz="1200" dirty="0"/>
              <a:t>Сроки подачи заявки оговаривает положение о конкурсе, так же как и сроки проведения. После того как заявку обработают, участнику предстоит выполнить конкурсные задания в личном кабинете. Задания проходят в два этапа – заочные и очные. Заочные испытания – это электронное портфолио и тестирование на сайте Корпоративного университета. Очное испытание одно – итоговое собеседование с экспертами на региональном уровне.</a:t>
            </a:r>
          </a:p>
          <a:p>
            <a:endParaRPr lang="ru-RU" sz="1200" dirty="0"/>
          </a:p>
          <a:p>
            <a:r>
              <a:rPr lang="ru-RU" sz="1200" dirty="0"/>
              <a:t>Итоги конкурса «Навигаторы детства» подводят путем суммирования баллов, которые получит каждый участник за конкурсные задания. По этим баллам составляют рейтинг участников. При этом в рейтинге не учитываются результаты итогового собеседования.</a:t>
            </a:r>
          </a:p>
          <a:p>
            <a:endParaRPr lang="ru-RU" sz="1200" dirty="0"/>
          </a:p>
          <a:p>
            <a:r>
              <a:rPr lang="ru-RU" sz="1200" dirty="0"/>
              <a:t>Из участников, которые набрали по каждому региону наибольшее количество баллов в рейтинге, оргкомитет конкурса формирует кадровый резерв. Список специалистов кадрового резерва можно посмотреть на сайте Корпоративного университета РДШ. Все участники получают сертификаты.</a:t>
            </a:r>
          </a:p>
          <a:p>
            <a:endParaRPr lang="ru-RU" sz="1200" dirty="0"/>
          </a:p>
          <a:p>
            <a:r>
              <a:rPr lang="ru-RU" sz="1200" dirty="0"/>
              <a:t>Для победителей конкурса организуют обучение по программе повышения квалификации «Деятельность советника директора школы по воспитанию и по взаимодействию с общественными объединениями». Но участники из разных регионов будут проходить обучение в разное время.</a:t>
            </a:r>
          </a:p>
          <a:p>
            <a:endParaRPr lang="ru-RU" dirty="0"/>
          </a:p>
          <a:p>
            <a:r>
              <a:rPr lang="ru-RU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875835205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2094</TotalTime>
  <Words>1714</Words>
  <Application>Microsoft Office PowerPoint</Application>
  <PresentationFormat>Широкоэкранный</PresentationFormat>
  <Paragraphs>104</Paragraphs>
  <Slides>15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21" baseType="lpstr">
      <vt:lpstr>Arial</vt:lpstr>
      <vt:lpstr>Calibri</vt:lpstr>
      <vt:lpstr>Calibri Light</vt:lpstr>
      <vt:lpstr>Times New Roman</vt:lpstr>
      <vt:lpstr>Ubuntu-Regular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Lenovo</dc:creator>
  <cp:lastModifiedBy>Пользователь</cp:lastModifiedBy>
  <cp:revision>20</cp:revision>
  <dcterms:created xsi:type="dcterms:W3CDTF">2023-01-10T11:06:34Z</dcterms:created>
  <dcterms:modified xsi:type="dcterms:W3CDTF">2023-03-06T08:05:02Z</dcterms:modified>
</cp:coreProperties>
</file>