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handoutMasterIdLst>
    <p:handoutMasterId r:id="rId9"/>
  </p:handoutMasterIdLst>
  <p:sldIdLst>
    <p:sldId id="258" r:id="rId2"/>
    <p:sldId id="256" r:id="rId3"/>
    <p:sldId id="273" r:id="rId4"/>
    <p:sldId id="259" r:id="rId5"/>
    <p:sldId id="267" r:id="rId6"/>
    <p:sldId id="272" r:id="rId7"/>
  </p:sldIdLst>
  <p:sldSz cx="9144000" cy="6858000" type="screen4x3"/>
  <p:notesSz cx="6794500" cy="99314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CC"/>
    <a:srgbClr val="FFFFCC"/>
    <a:srgbClr val="FF9966"/>
    <a:srgbClr val="FF9900"/>
    <a:srgbClr val="008000"/>
    <a:srgbClr val="FF6600"/>
    <a:srgbClr val="009900"/>
    <a:srgbClr val="E86E0A"/>
    <a:srgbClr val="66FF66"/>
    <a:srgbClr val="66F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1474" y="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813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48100" y="0"/>
            <a:ext cx="2944813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609245-2F94-42F9-8DA9-51CD35916ADC}" type="datetimeFigureOut">
              <a:rPr lang="ru-RU" smtClean="0"/>
              <a:t>13.04.2023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32925"/>
            <a:ext cx="2944813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48100" y="9432925"/>
            <a:ext cx="2944813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5D8350-A4A5-404F-998C-F1108BB039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433179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4283" cy="496570"/>
          </a:xfrm>
          <a:prstGeom prst="rect">
            <a:avLst/>
          </a:prstGeom>
        </p:spPr>
        <p:txBody>
          <a:bodyPr vert="horz" lIns="91431" tIns="45715" rIns="91431" bIns="45715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48646" y="0"/>
            <a:ext cx="2944283" cy="496570"/>
          </a:xfrm>
          <a:prstGeom prst="rect">
            <a:avLst/>
          </a:prstGeom>
        </p:spPr>
        <p:txBody>
          <a:bodyPr vert="horz" lIns="91431" tIns="45715" rIns="91431" bIns="45715" rtlCol="0"/>
          <a:lstStyle>
            <a:lvl1pPr algn="r">
              <a:defRPr sz="1200"/>
            </a:lvl1pPr>
          </a:lstStyle>
          <a:p>
            <a:fld id="{8EB0FC95-043D-4E35-8F93-5BB199320E5A}" type="datetimeFigureOut">
              <a:rPr lang="ru-RU" smtClean="0"/>
              <a:t>13.04.2023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4400" y="744538"/>
            <a:ext cx="4965700" cy="3724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1" tIns="45715" rIns="91431" bIns="45715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450" y="4717415"/>
            <a:ext cx="5435600" cy="4469130"/>
          </a:xfrm>
          <a:prstGeom prst="rect">
            <a:avLst/>
          </a:prstGeom>
        </p:spPr>
        <p:txBody>
          <a:bodyPr vert="horz" lIns="91431" tIns="45715" rIns="91431" bIns="45715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433107"/>
            <a:ext cx="2944283" cy="496570"/>
          </a:xfrm>
          <a:prstGeom prst="rect">
            <a:avLst/>
          </a:prstGeom>
        </p:spPr>
        <p:txBody>
          <a:bodyPr vert="horz" lIns="91431" tIns="45715" rIns="91431" bIns="45715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48646" y="9433107"/>
            <a:ext cx="2944283" cy="496570"/>
          </a:xfrm>
          <a:prstGeom prst="rect">
            <a:avLst/>
          </a:prstGeom>
        </p:spPr>
        <p:txBody>
          <a:bodyPr vert="horz" lIns="91431" tIns="45715" rIns="91431" bIns="45715" rtlCol="0" anchor="b"/>
          <a:lstStyle>
            <a:lvl1pPr algn="r">
              <a:defRPr sz="1200"/>
            </a:lvl1pPr>
          </a:lstStyle>
          <a:p>
            <a:fld id="{A9A75BE1-87DD-4312-BDAF-D4572A3BC7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87060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458C1-5AB2-49F4-B983-DB10EEFC8709}" type="datetimeFigureOut">
              <a:rPr lang="ru-RU" smtClean="0"/>
              <a:t>13.04.2023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C6D367-A0B8-4238-8F34-3CB1B9BB9EE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01219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458C1-5AB2-49F4-B983-DB10EEFC8709}" type="datetimeFigureOut">
              <a:rPr lang="ru-RU" smtClean="0"/>
              <a:t>13.04.2023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C6D367-A0B8-4238-8F34-3CB1B9BB9EE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2794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458C1-5AB2-49F4-B983-DB10EEFC8709}" type="datetimeFigureOut">
              <a:rPr lang="ru-RU" smtClean="0"/>
              <a:t>13.04.2023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C6D367-A0B8-4238-8F34-3CB1B9BB9EE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93348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458C1-5AB2-49F4-B983-DB10EEFC8709}" type="datetimeFigureOut">
              <a:rPr lang="ru-RU" smtClean="0"/>
              <a:t>13.04.2023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C6D367-A0B8-4238-8F34-3CB1B9BB9EE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87397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458C1-5AB2-49F4-B983-DB10EEFC8709}" type="datetimeFigureOut">
              <a:rPr lang="ru-RU" smtClean="0"/>
              <a:t>13.04.2023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C6D367-A0B8-4238-8F34-3CB1B9BB9EE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50031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458C1-5AB2-49F4-B983-DB10EEFC8709}" type="datetimeFigureOut">
              <a:rPr lang="ru-RU" smtClean="0"/>
              <a:t>13.04.2023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C6D367-A0B8-4238-8F34-3CB1B9BB9EE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21321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458C1-5AB2-49F4-B983-DB10EEFC8709}" type="datetimeFigureOut">
              <a:rPr lang="ru-RU" smtClean="0"/>
              <a:t>13.04.2023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C6D367-A0B8-4238-8F34-3CB1B9BB9EE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21413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458C1-5AB2-49F4-B983-DB10EEFC8709}" type="datetimeFigureOut">
              <a:rPr lang="ru-RU" smtClean="0"/>
              <a:t>13.04.2023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C6D367-A0B8-4238-8F34-3CB1B9BB9EE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68063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458C1-5AB2-49F4-B983-DB10EEFC8709}" type="datetimeFigureOut">
              <a:rPr lang="ru-RU" smtClean="0"/>
              <a:t>13.04.2023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C6D367-A0B8-4238-8F34-3CB1B9BB9EE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49007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458C1-5AB2-49F4-B983-DB10EEFC8709}" type="datetimeFigureOut">
              <a:rPr lang="ru-RU" smtClean="0"/>
              <a:t>13.04.2023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C6D367-A0B8-4238-8F34-3CB1B9BB9EE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65173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458C1-5AB2-49F4-B983-DB10EEFC8709}" type="datetimeFigureOut">
              <a:rPr lang="ru-RU" smtClean="0"/>
              <a:t>13.04.2023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C6D367-A0B8-4238-8F34-3CB1B9BB9EE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97204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4458C1-5AB2-49F4-B983-DB10EEFC8709}" type="datetimeFigureOut">
              <a:rPr lang="ru-RU" smtClean="0"/>
              <a:t>13.04.2023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C6D367-A0B8-4238-8F34-3CB1B9BB9EE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89768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microsoft.com/office/2007/relationships/hdphoto" Target="../media/hdphoto1.wdp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27584" y="2420888"/>
            <a:ext cx="7920880" cy="2232248"/>
          </a:xfrm>
        </p:spPr>
        <p:txBody>
          <a:bodyPr>
            <a:normAutofit/>
          </a:bodyPr>
          <a:lstStyle/>
          <a:p>
            <a:pPr algn="ctr"/>
            <a:endParaRPr lang="ru-RU" sz="3900" b="1" dirty="0">
              <a:solidFill>
                <a:srgbClr val="008000"/>
              </a:solidFill>
            </a:endParaRPr>
          </a:p>
          <a:p>
            <a:pPr algn="ctr"/>
            <a:r>
              <a:rPr lang="ru-RU" sz="4100" b="1" dirty="0">
                <a:solidFill>
                  <a:srgbClr val="008000"/>
                </a:solidFill>
              </a:rPr>
              <a:t>Всероссийский конкурс</a:t>
            </a:r>
          </a:p>
          <a:p>
            <a:pPr algn="ctr"/>
            <a:r>
              <a:rPr lang="ru-RU" sz="4300" b="1" dirty="0">
                <a:solidFill>
                  <a:srgbClr val="008000"/>
                </a:solidFill>
              </a:rPr>
              <a:t>«Города для детей. 2023»</a:t>
            </a:r>
          </a:p>
          <a:p>
            <a:pPr algn="ctr"/>
            <a:endParaRPr lang="ru-RU" sz="3900" b="1" dirty="0">
              <a:solidFill>
                <a:srgbClr val="008000"/>
              </a:solidFill>
            </a:endParaRPr>
          </a:p>
        </p:txBody>
      </p:sp>
      <p:pic>
        <p:nvPicPr>
          <p:cNvPr id="4" name="Picture 4" descr="C:\Users\obshulakova\AppData\Local\Microsoft\Windows\Temporary Internet Files\Content.Outlook\9SS9H6PJ\Безымянный.pn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11000"/>
                    </a14:imgEffect>
                    <a14:imgEffect>
                      <a14:brightnessContrast bright="-3000" contrast="3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4647812"/>
            <a:ext cx="2363616" cy="1138125"/>
          </a:xfrm>
          <a:prstGeom prst="rect">
            <a:avLst/>
          </a:prstGeom>
          <a:solidFill>
            <a:srgbClr val="FFFFCC"/>
          </a:solidFill>
        </p:spPr>
      </p:pic>
      <p:pic>
        <p:nvPicPr>
          <p:cNvPr id="6" name="Рисунок 5" descr="C:\Users\nyuryanskaya\Desktop\ЛОГО ДЛЯ ДОКЛАДА\Logo_det_fond.PNG"/>
          <p:cNvPicPr/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0648"/>
            <a:ext cx="925195" cy="92138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940106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261618" y="1556792"/>
            <a:ext cx="8672018" cy="864096"/>
          </a:xfrm>
          <a:prstGeom prst="rect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600" dirty="0">
                <a:solidFill>
                  <a:schemeClr val="accent3">
                    <a:lumMod val="50000"/>
                  </a:schemeClr>
                </a:solidFill>
              </a:rPr>
              <a:t>содействие муниципальным образованиям в консолидации ресурсов  для создания благоприятных условий развития и воспитания детей, обеспечения благополучия каждого ребенка, независимо от жизненных обстоятельств</a:t>
            </a: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-19005" y="55800"/>
            <a:ext cx="8229600" cy="764704"/>
          </a:xfrm>
          <a:ln>
            <a:noFill/>
          </a:ln>
        </p:spPr>
        <p:txBody>
          <a:bodyPr>
            <a:normAutofit fontScale="90000"/>
          </a:bodyPr>
          <a:lstStyle/>
          <a:p>
            <a:br>
              <a:rPr lang="ru-RU" dirty="0"/>
            </a:b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2693792" y="908720"/>
            <a:ext cx="3676778" cy="360040"/>
          </a:xfrm>
          <a:prstGeom prst="rect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</a:rPr>
              <a:t>Цель  Всероссийского конкурса</a:t>
            </a:r>
          </a:p>
        </p:txBody>
      </p:sp>
      <p:pic>
        <p:nvPicPr>
          <p:cNvPr id="19" name="Picture 4" descr="C:\Users\obshulakova\AppData\Local\Microsoft\Windows\Temporary Internet Files\Content.Outlook\9SS9H6PJ\Безымянный.pn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41000"/>
                    </a14:imgEffect>
                    <a14:imgEffect>
                      <a14:brightnessContrast bright="-2000" contrast="4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303" y="116632"/>
            <a:ext cx="1878606" cy="1152128"/>
          </a:xfrm>
          <a:prstGeom prst="rect">
            <a:avLst/>
          </a:prstGeom>
          <a:solidFill>
            <a:srgbClr val="FFFFCC"/>
          </a:solidFill>
        </p:spPr>
      </p:pic>
      <p:sp>
        <p:nvSpPr>
          <p:cNvPr id="11" name="Прямоугольник 10"/>
          <p:cNvSpPr/>
          <p:nvPr/>
        </p:nvSpPr>
        <p:spPr>
          <a:xfrm>
            <a:off x="251520" y="3501008"/>
            <a:ext cx="8672018" cy="2520280"/>
          </a:xfrm>
          <a:prstGeom prst="rect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accent3">
                    <a:lumMod val="50000"/>
                  </a:schemeClr>
                </a:solidFill>
              </a:rPr>
              <a:t>включение детей и семей с детьми, в том числе находящихся в трудной жизненной ситуации, в подготовку и выполнение социально значимых мероприятий;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accent3">
                    <a:lumMod val="50000"/>
                  </a:schemeClr>
                </a:solidFill>
              </a:rPr>
              <a:t>выполнение участниками Всероссийского конкурса социально значимых мероприятий, направленных на популяризацию и продвижение традиционных семейных ценностей, поддержку семьи, материнства и отцовства;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accent3">
                    <a:lumMod val="50000"/>
                  </a:schemeClr>
                </a:solidFill>
              </a:rPr>
              <a:t>выявление и тиражирование успешных социальных практик  муниципальных образований по формированию среды, дружественной детям и семьям, благоприятной для воспитания и развития детей.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8821662" y="6525344"/>
            <a:ext cx="2152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2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2804487" y="2816932"/>
            <a:ext cx="3566083" cy="360040"/>
          </a:xfrm>
          <a:prstGeom prst="rect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</a:rPr>
              <a:t>Задачи Всероссийского конкурса</a:t>
            </a:r>
          </a:p>
        </p:txBody>
      </p:sp>
      <p:pic>
        <p:nvPicPr>
          <p:cNvPr id="12" name="Рисунок 11" descr="C:\Users\nyuryanskaya\Desktop\ЛОГО ДЛЯ ДОКЛАДА\Logo_det_fond.PNG"/>
          <p:cNvPicPr/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925" y="159996"/>
            <a:ext cx="925195" cy="8927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253807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2788957" y="620688"/>
            <a:ext cx="4087299" cy="360040"/>
          </a:xfrm>
          <a:prstGeom prst="rect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</a:rPr>
              <a:t>Организаторы   Всероссийского конкурса</a:t>
            </a:r>
          </a:p>
        </p:txBody>
      </p:sp>
      <p:pic>
        <p:nvPicPr>
          <p:cNvPr id="19" name="Picture 4" descr="C:\Users\obshulakova\AppData\Local\Microsoft\Windows\Temporary Internet Files\Content.Outlook\9SS9H6PJ\Безымянный.pn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41000"/>
                    </a14:imgEffect>
                    <a14:imgEffect>
                      <a14:brightnessContrast bright="-2000" contrast="4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303" y="116632"/>
            <a:ext cx="1878606" cy="1152128"/>
          </a:xfrm>
          <a:prstGeom prst="rect">
            <a:avLst/>
          </a:prstGeom>
          <a:solidFill>
            <a:srgbClr val="FFFFCC"/>
          </a:solidFill>
        </p:spPr>
      </p:pic>
      <p:sp>
        <p:nvSpPr>
          <p:cNvPr id="2" name="TextBox 1"/>
          <p:cNvSpPr txBox="1"/>
          <p:nvPr/>
        </p:nvSpPr>
        <p:spPr>
          <a:xfrm>
            <a:off x="8821662" y="6525344"/>
            <a:ext cx="2152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2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339771" y="1437256"/>
            <a:ext cx="2529773" cy="839616"/>
          </a:xfrm>
          <a:prstGeom prst="rect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</a:rPr>
              <a:t>	</a:t>
            </a:r>
          </a:p>
          <a:p>
            <a:pPr algn="ctr"/>
            <a:endParaRPr lang="ru-RU" sz="2400" b="1" dirty="0">
              <a:solidFill>
                <a:schemeClr val="tx1"/>
              </a:solidFill>
            </a:endParaRPr>
          </a:p>
          <a:p>
            <a:pPr algn="ctr"/>
            <a:endParaRPr lang="ru-RU" sz="2400" dirty="0">
              <a:solidFill>
                <a:schemeClr val="tx1"/>
              </a:solidFill>
            </a:endParaRPr>
          </a:p>
          <a:p>
            <a:pPr algn="ctr"/>
            <a:endParaRPr lang="ru-RU" sz="2400" b="1" dirty="0">
              <a:solidFill>
                <a:schemeClr val="tx1"/>
              </a:solidFill>
            </a:endParaRPr>
          </a:p>
          <a:p>
            <a:pPr lvl="5"/>
            <a:endParaRPr lang="ru-RU" sz="2400" b="1" dirty="0">
              <a:solidFill>
                <a:schemeClr val="tx1"/>
              </a:solidFill>
            </a:endParaRPr>
          </a:p>
          <a:p>
            <a:pPr algn="ctr"/>
            <a:endParaRPr lang="ru-RU" sz="2300" b="1" dirty="0">
              <a:solidFill>
                <a:schemeClr val="tx1"/>
              </a:solidFill>
            </a:endParaRPr>
          </a:p>
          <a:p>
            <a:pPr algn="ctr"/>
            <a:r>
              <a:rPr lang="ru-RU" sz="1600" b="1" dirty="0">
                <a:solidFill>
                  <a:schemeClr val="accent3">
                    <a:lumMod val="50000"/>
                  </a:schemeClr>
                </a:solidFill>
              </a:rPr>
              <a:t>Ф</a:t>
            </a:r>
            <a:r>
              <a:rPr lang="ru-RU" sz="1600" dirty="0">
                <a:solidFill>
                  <a:schemeClr val="accent3">
                    <a:lumMod val="50000"/>
                  </a:schemeClr>
                </a:solidFill>
              </a:rPr>
              <a:t>онд поддержки детей, находящихся в трудной жизненной ситуации</a:t>
            </a:r>
          </a:p>
          <a:p>
            <a:pPr algn="just"/>
            <a:endParaRPr lang="ru-RU" sz="1600" dirty="0">
              <a:solidFill>
                <a:schemeClr val="accent3">
                  <a:lumMod val="50000"/>
                </a:schemeClr>
              </a:solidFill>
            </a:endParaRPr>
          </a:p>
          <a:p>
            <a:pPr algn="ctr"/>
            <a:endParaRPr lang="ru-RU" sz="2300" dirty="0">
              <a:solidFill>
                <a:schemeClr val="tx1"/>
              </a:solidFill>
            </a:endParaRPr>
          </a:p>
          <a:p>
            <a:pPr algn="ctr"/>
            <a:endParaRPr lang="ru-RU" sz="2300" dirty="0">
              <a:solidFill>
                <a:schemeClr val="tx1"/>
              </a:solidFill>
            </a:endParaRPr>
          </a:p>
          <a:p>
            <a:pPr algn="ctr"/>
            <a:endParaRPr lang="ru-RU" sz="2400" dirty="0">
              <a:solidFill>
                <a:schemeClr val="tx1"/>
              </a:solidFill>
            </a:endParaRPr>
          </a:p>
          <a:p>
            <a:pPr algn="ctr"/>
            <a:r>
              <a:rPr lang="ru-RU" sz="3000" b="1" dirty="0">
                <a:solidFill>
                  <a:schemeClr val="tx1"/>
                </a:solidFill>
              </a:rPr>
              <a:t> </a:t>
            </a:r>
          </a:p>
          <a:p>
            <a:pPr algn="r"/>
            <a:endParaRPr lang="ru-RU" sz="3000" dirty="0">
              <a:solidFill>
                <a:schemeClr val="tx1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6516216" y="1461735"/>
            <a:ext cx="2305446" cy="815137"/>
          </a:xfrm>
          <a:prstGeom prst="rect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</a:rPr>
              <a:t>	</a:t>
            </a:r>
          </a:p>
          <a:p>
            <a:pPr algn="ctr"/>
            <a:endParaRPr lang="ru-RU" sz="1600" b="1" dirty="0">
              <a:solidFill>
                <a:schemeClr val="accent3">
                  <a:lumMod val="50000"/>
                </a:schemeClr>
              </a:solidFill>
            </a:endParaRPr>
          </a:p>
          <a:p>
            <a:pPr algn="ctr"/>
            <a:r>
              <a:rPr lang="ru-RU" sz="1600" b="1" dirty="0">
                <a:solidFill>
                  <a:schemeClr val="accent3">
                    <a:lumMod val="50000"/>
                  </a:schemeClr>
                </a:solidFill>
              </a:rPr>
              <a:t>А</a:t>
            </a:r>
            <a:r>
              <a:rPr lang="ru-RU" sz="1600" dirty="0">
                <a:solidFill>
                  <a:schemeClr val="accent3">
                    <a:lumMod val="50000"/>
                  </a:schemeClr>
                </a:solidFill>
              </a:rPr>
              <a:t>ссоциация малых и средних городов России</a:t>
            </a:r>
          </a:p>
          <a:p>
            <a:pPr algn="ctr"/>
            <a:r>
              <a:rPr lang="ru-RU" sz="1600" b="1" dirty="0">
                <a:solidFill>
                  <a:schemeClr val="accent3">
                    <a:lumMod val="50000"/>
                  </a:schemeClr>
                </a:solidFill>
              </a:rPr>
              <a:t> </a:t>
            </a:r>
          </a:p>
          <a:p>
            <a:endParaRPr lang="ru-RU" sz="3000" dirty="0">
              <a:solidFill>
                <a:schemeClr val="tx1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131840" y="1437256"/>
            <a:ext cx="3240360" cy="839616"/>
          </a:xfrm>
          <a:prstGeom prst="rect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</a:rPr>
              <a:t>	</a:t>
            </a:r>
          </a:p>
          <a:p>
            <a:pPr algn="ctr"/>
            <a:endParaRPr lang="ru-RU" sz="2400" b="1" dirty="0">
              <a:solidFill>
                <a:schemeClr val="tx1"/>
              </a:solidFill>
            </a:endParaRPr>
          </a:p>
          <a:p>
            <a:pPr algn="ctr"/>
            <a:endParaRPr lang="ru-RU" sz="2400" dirty="0">
              <a:solidFill>
                <a:schemeClr val="tx1"/>
              </a:solidFill>
            </a:endParaRPr>
          </a:p>
          <a:p>
            <a:pPr algn="ctr"/>
            <a:endParaRPr lang="ru-RU" sz="2400" b="1" dirty="0">
              <a:solidFill>
                <a:schemeClr val="tx1"/>
              </a:solidFill>
            </a:endParaRPr>
          </a:p>
          <a:p>
            <a:pPr lvl="5"/>
            <a:endParaRPr lang="ru-RU" sz="2400" b="1" dirty="0">
              <a:solidFill>
                <a:schemeClr val="tx1"/>
              </a:solidFill>
            </a:endParaRPr>
          </a:p>
          <a:p>
            <a:pPr algn="ctr"/>
            <a:endParaRPr lang="ru-RU" sz="1600" b="1" dirty="0">
              <a:solidFill>
                <a:schemeClr val="accent3">
                  <a:lumMod val="50000"/>
                </a:schemeClr>
              </a:solidFill>
            </a:endParaRPr>
          </a:p>
          <a:p>
            <a:pPr algn="ctr"/>
            <a:r>
              <a:rPr lang="ru-RU" sz="1600" b="1" dirty="0">
                <a:solidFill>
                  <a:schemeClr val="accent3">
                    <a:lumMod val="50000"/>
                  </a:schemeClr>
                </a:solidFill>
              </a:rPr>
              <a:t>С</a:t>
            </a:r>
            <a:r>
              <a:rPr lang="ru-RU" sz="1600" dirty="0">
                <a:solidFill>
                  <a:schemeClr val="accent3">
                    <a:lumMod val="50000"/>
                  </a:schemeClr>
                </a:solidFill>
              </a:rPr>
              <a:t>овет Федерации Федерального Собрания Российской Федерации</a:t>
            </a:r>
          </a:p>
          <a:p>
            <a:pPr algn="ctr"/>
            <a:endParaRPr lang="ru-RU" sz="1600" dirty="0">
              <a:solidFill>
                <a:schemeClr val="accent3">
                  <a:lumMod val="50000"/>
                </a:schemeClr>
              </a:solidFill>
            </a:endParaRPr>
          </a:p>
          <a:p>
            <a:pPr algn="ctr"/>
            <a:endParaRPr lang="ru-RU" sz="2300" dirty="0">
              <a:solidFill>
                <a:schemeClr val="tx1"/>
              </a:solidFill>
            </a:endParaRPr>
          </a:p>
          <a:p>
            <a:pPr algn="ctr"/>
            <a:endParaRPr lang="ru-RU" sz="2300" dirty="0">
              <a:solidFill>
                <a:schemeClr val="tx1"/>
              </a:solidFill>
            </a:endParaRPr>
          </a:p>
          <a:p>
            <a:pPr algn="ctr"/>
            <a:endParaRPr lang="ru-RU" sz="2300" dirty="0">
              <a:solidFill>
                <a:schemeClr val="tx1"/>
              </a:solidFill>
            </a:endParaRPr>
          </a:p>
          <a:p>
            <a:pPr algn="ctr"/>
            <a:endParaRPr lang="ru-RU" sz="2400" dirty="0">
              <a:solidFill>
                <a:schemeClr val="tx1"/>
              </a:solidFill>
            </a:endParaRPr>
          </a:p>
          <a:p>
            <a:pPr algn="r"/>
            <a:endParaRPr lang="ru-RU" sz="3000" dirty="0">
              <a:solidFill>
                <a:schemeClr val="tx1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2869544" y="2780928"/>
            <a:ext cx="4006712" cy="360040"/>
          </a:xfrm>
          <a:prstGeom prst="rect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</a:rPr>
              <a:t>Участники  Всероссийского конкурса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339771" y="3286662"/>
            <a:ext cx="8481891" cy="3238681"/>
          </a:xfrm>
          <a:prstGeom prst="rect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dirty="0">
                <a:solidFill>
                  <a:schemeClr val="accent3">
                    <a:lumMod val="75000"/>
                  </a:schemeClr>
                </a:solidFill>
              </a:rPr>
              <a:t>                    </a:t>
            </a:r>
          </a:p>
          <a:p>
            <a:endParaRPr lang="ru-RU" sz="1600" dirty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ru-RU" sz="1600" dirty="0">
                <a:solidFill>
                  <a:schemeClr val="accent3">
                    <a:lumMod val="75000"/>
                  </a:schemeClr>
                </a:solidFill>
              </a:rPr>
              <a:t>                       города – административные центры субъектов Российской Федерации</a:t>
            </a:r>
          </a:p>
          <a:p>
            <a:endParaRPr lang="ru-RU" sz="1600" dirty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ru-RU" sz="1600" dirty="0">
                <a:solidFill>
                  <a:schemeClr val="accent3">
                    <a:lumMod val="75000"/>
                  </a:schemeClr>
                </a:solidFill>
              </a:rPr>
              <a:t>                        муниципальные образования с населением более 100 тысяч человек</a:t>
            </a:r>
          </a:p>
          <a:p>
            <a:endParaRPr lang="ru-RU" sz="1600" dirty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ru-RU" sz="1600" dirty="0">
                <a:solidFill>
                  <a:schemeClr val="accent3">
                    <a:lumMod val="75000"/>
                  </a:schemeClr>
                </a:solidFill>
              </a:rPr>
              <a:t>                       муниципальные образования с населением от 20 тысяч до 100 тысяч человек</a:t>
            </a:r>
          </a:p>
          <a:p>
            <a:endParaRPr lang="ru-RU" sz="1600" dirty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ru-RU" sz="1600" dirty="0">
                <a:solidFill>
                  <a:schemeClr val="accent3">
                    <a:lumMod val="75000"/>
                  </a:schemeClr>
                </a:solidFill>
              </a:rPr>
              <a:t>                       муниципальные образования с населением менее 20 тысяч человек   </a:t>
            </a:r>
          </a:p>
          <a:p>
            <a:endParaRPr lang="ru-RU" sz="1600" dirty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ru-RU" sz="1600" dirty="0">
                <a:solidFill>
                  <a:schemeClr val="accent3">
                    <a:lumMod val="75000"/>
                  </a:schemeClr>
                </a:solidFill>
              </a:rPr>
              <a:t>                        сельские поселения</a:t>
            </a:r>
            <a:endParaRPr lang="ru-RU" sz="1600" dirty="0">
              <a:solidFill>
                <a:schemeClr val="accent3">
                  <a:lumMod val="75000"/>
                </a:schemeClr>
              </a:solidFill>
              <a:effectLst/>
            </a:endParaRPr>
          </a:p>
        </p:txBody>
      </p:sp>
      <p:pic>
        <p:nvPicPr>
          <p:cNvPr id="20" name="Picture 2" descr="https://goroda-detyam.ru/wa-data/public/site/themes/fond_detjam/img/kat1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39998" y="3854368"/>
            <a:ext cx="791641" cy="345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7" descr="https://goroda-detyam.ru/wa-data/public/site/themes/fond_detjam/img/kat2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521" y="4402791"/>
            <a:ext cx="775118" cy="400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11" descr="https://goroda-detyam.ru/wa-data/public/site/themes/fond_detjam/img/kat4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144" y="4904121"/>
            <a:ext cx="648073" cy="421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9" descr="https://goroda-detyam.ru/wa-data/public/site/themes/fond_detjam/img/kat3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141" y="5373216"/>
            <a:ext cx="782498" cy="436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13" descr="https://goroda-detyam.ru/wa-data/public/site/themes/fond_detjam/img/kat5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655" y="5877272"/>
            <a:ext cx="905290" cy="501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Рисунок 17" descr="C:\Users\nyuryanskaya\Desktop\ЛОГО ДЛЯ ДОКЛАДА\Logo_det_fond.PNG"/>
          <p:cNvPicPr/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925" y="159995"/>
            <a:ext cx="925195" cy="92138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308140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Users\obshulakova\AppData\Local\Microsoft\Windows\Temporary Internet Files\Content.Outlook\9SS9H6PJ\Безымянный.pn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41000"/>
                    </a14:imgEffect>
                    <a14:imgEffect>
                      <a14:brightnessContrast bright="-2000" contrast="4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5098" y="0"/>
            <a:ext cx="1808901" cy="1125812"/>
          </a:xfrm>
          <a:prstGeom prst="rect">
            <a:avLst/>
          </a:prstGeom>
          <a:solidFill>
            <a:srgbClr val="FFFFCC"/>
          </a:solidFill>
        </p:spPr>
      </p:pic>
      <p:sp>
        <p:nvSpPr>
          <p:cNvPr id="6" name="Прямоугольник 5"/>
          <p:cNvSpPr/>
          <p:nvPr/>
        </p:nvSpPr>
        <p:spPr>
          <a:xfrm>
            <a:off x="1475656" y="529107"/>
            <a:ext cx="5976663" cy="360040"/>
          </a:xfrm>
          <a:prstGeom prst="rect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</a:rPr>
              <a:t>	</a:t>
            </a:r>
            <a:r>
              <a:rPr lang="ru-RU" sz="1600" b="1" dirty="0">
                <a:solidFill>
                  <a:schemeClr val="tx1"/>
                </a:solidFill>
              </a:rPr>
              <a:t>Номинации Всероссийского конкурса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32121" y="1129486"/>
            <a:ext cx="1857768" cy="504056"/>
          </a:xfrm>
          <a:prstGeom prst="rect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</a:rPr>
              <a:t>«В фокусе-семья»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256494" y="1129486"/>
            <a:ext cx="6693805" cy="504056"/>
          </a:xfrm>
          <a:prstGeom prst="rect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dirty="0">
              <a:solidFill>
                <a:schemeClr val="tx1"/>
              </a:solidFill>
            </a:endParaRPr>
          </a:p>
          <a:p>
            <a:pPr algn="just"/>
            <a:r>
              <a:rPr lang="ru-RU" sz="1600" b="1" dirty="0">
                <a:solidFill>
                  <a:schemeClr val="accent3">
                    <a:lumMod val="75000"/>
                  </a:schemeClr>
                </a:solidFill>
              </a:rPr>
              <a:t>П</a:t>
            </a:r>
            <a:r>
              <a:rPr lang="ru-RU" sz="1600" dirty="0">
                <a:solidFill>
                  <a:schemeClr val="accent3">
                    <a:lumMod val="75000"/>
                  </a:schemeClr>
                </a:solidFill>
              </a:rPr>
              <a:t>опуляризация семейных ценностей, ответственного </a:t>
            </a:r>
            <a:r>
              <a:rPr lang="ru-RU" sz="1600" dirty="0" err="1">
                <a:solidFill>
                  <a:schemeClr val="accent3">
                    <a:lumMod val="75000"/>
                  </a:schemeClr>
                </a:solidFill>
              </a:rPr>
              <a:t>родительства</a:t>
            </a:r>
            <a:endParaRPr lang="ru-RU" sz="1600" dirty="0">
              <a:solidFill>
                <a:schemeClr val="accent3">
                  <a:lumMod val="75000"/>
                </a:schemeClr>
              </a:solidFill>
            </a:endParaRPr>
          </a:p>
          <a:p>
            <a:pPr algn="just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53893" y="1700808"/>
            <a:ext cx="1814224" cy="494365"/>
          </a:xfrm>
          <a:prstGeom prst="rect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</a:rPr>
              <a:t>«Семья – основа счастья» 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379236" y="2869853"/>
            <a:ext cx="1793275" cy="847179"/>
          </a:xfrm>
          <a:prstGeom prst="rect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</a:rPr>
              <a:t>«Мы помним!» 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2237244" y="3835702"/>
            <a:ext cx="6701696" cy="792088"/>
          </a:xfrm>
          <a:prstGeom prst="rect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600" b="1" dirty="0">
                <a:solidFill>
                  <a:schemeClr val="accent3">
                    <a:lumMod val="75000"/>
                  </a:schemeClr>
                </a:solidFill>
              </a:rPr>
              <a:t>В</a:t>
            </a:r>
            <a:r>
              <a:rPr lang="ru-RU" sz="1600" dirty="0">
                <a:solidFill>
                  <a:schemeClr val="accent3">
                    <a:lumMod val="75000"/>
                  </a:schemeClr>
                </a:solidFill>
              </a:rPr>
              <a:t>ключение несовершеннолетних, находящихся в конфликте с законом, в социально значимую деятельность с применением института наставничества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311439" y="3775390"/>
            <a:ext cx="1848982" cy="852400"/>
          </a:xfrm>
          <a:prstGeom prst="rect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</a:rPr>
              <a:t>«Правильные решения» 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2237244" y="2924944"/>
            <a:ext cx="6670194" cy="834618"/>
          </a:xfrm>
          <a:prstGeom prst="rect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600" b="1" dirty="0">
                <a:solidFill>
                  <a:schemeClr val="accent3">
                    <a:lumMod val="75000"/>
                  </a:schemeClr>
                </a:solidFill>
              </a:rPr>
              <a:t>В</a:t>
            </a:r>
            <a:r>
              <a:rPr lang="ru-RU" sz="1600" dirty="0">
                <a:solidFill>
                  <a:schemeClr val="accent3">
                    <a:lumMod val="75000"/>
                  </a:schemeClr>
                </a:solidFill>
              </a:rPr>
              <a:t>ключение детей в мероприятия историко-патриотической направленности, оказание помощи ветеранам и одиноким пожилым людям    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703985" y="6363536"/>
            <a:ext cx="2884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5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2287001" y="1700808"/>
            <a:ext cx="6693806" cy="500028"/>
          </a:xfrm>
          <a:prstGeom prst="rect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dirty="0">
              <a:solidFill>
                <a:schemeClr val="tx1"/>
              </a:solidFill>
            </a:endParaRPr>
          </a:p>
          <a:p>
            <a:pPr algn="just"/>
            <a:r>
              <a:rPr lang="ru-RU" sz="1600" b="1" dirty="0">
                <a:solidFill>
                  <a:schemeClr val="accent3">
                    <a:lumMod val="75000"/>
                  </a:schemeClr>
                </a:solidFill>
              </a:rPr>
              <a:t>С</a:t>
            </a:r>
            <a:r>
              <a:rPr lang="ru-RU" sz="1600" dirty="0">
                <a:solidFill>
                  <a:schemeClr val="accent3">
                    <a:lumMod val="75000"/>
                  </a:schemeClr>
                </a:solidFill>
              </a:rPr>
              <a:t>охранение семейного окружения ребенка </a:t>
            </a:r>
          </a:p>
          <a:p>
            <a:pPr algn="just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379237" y="2276872"/>
            <a:ext cx="1823009" cy="494365"/>
          </a:xfrm>
          <a:prstGeom prst="rect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</a:rPr>
              <a:t>«Мир без границ»  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2253496" y="2325145"/>
            <a:ext cx="6693806" cy="544708"/>
          </a:xfrm>
          <a:prstGeom prst="rect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600" b="1" dirty="0">
                <a:solidFill>
                  <a:schemeClr val="accent3">
                    <a:lumMod val="75000"/>
                  </a:schemeClr>
                </a:solidFill>
              </a:rPr>
              <a:t>В</a:t>
            </a:r>
            <a:r>
              <a:rPr lang="ru-RU" sz="1600" dirty="0">
                <a:solidFill>
                  <a:schemeClr val="accent3">
                    <a:lumMod val="75000"/>
                  </a:schemeClr>
                </a:solidFill>
              </a:rPr>
              <a:t>ключение детей-инвалидов и их семей, в социально значимые мероприятия, жизнь местных сообществ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338040" y="4725144"/>
            <a:ext cx="1822171" cy="588789"/>
          </a:xfrm>
          <a:prstGeom prst="rect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</a:rPr>
              <a:t>«Шаг навстречу» 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2298624" y="4725144"/>
            <a:ext cx="6693806" cy="588789"/>
          </a:xfrm>
          <a:prstGeom prst="rect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600" b="1" dirty="0">
                <a:solidFill>
                  <a:schemeClr val="accent3">
                    <a:lumMod val="75000"/>
                  </a:schemeClr>
                </a:solidFill>
              </a:rPr>
              <a:t>А</a:t>
            </a:r>
            <a:r>
              <a:rPr lang="ru-RU" sz="1600" dirty="0">
                <a:solidFill>
                  <a:schemeClr val="accent3">
                    <a:lumMod val="75000"/>
                  </a:schemeClr>
                </a:solidFill>
              </a:rPr>
              <a:t>ктивное участие некоммерческих организаций в поддержке детей и семей с детьми, находящихся в трудной жизненной ситуации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338041" y="5454859"/>
            <a:ext cx="1830076" cy="944061"/>
          </a:xfrm>
          <a:prstGeom prst="rect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</a:rPr>
              <a:t>««От сердца к сердцу» </a:t>
            </a:r>
          </a:p>
        </p:txBody>
      </p:sp>
      <p:sp>
        <p:nvSpPr>
          <p:cNvPr id="25" name="Прямоугольник 24"/>
          <p:cNvSpPr/>
          <p:nvPr/>
        </p:nvSpPr>
        <p:spPr>
          <a:xfrm>
            <a:off x="2267745" y="5454859"/>
            <a:ext cx="6722690" cy="979239"/>
          </a:xfrm>
          <a:prstGeom prst="rect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600" b="1" dirty="0">
                <a:solidFill>
                  <a:schemeClr val="accent3">
                    <a:lumMod val="75000"/>
                  </a:schemeClr>
                </a:solidFill>
              </a:rPr>
              <a:t>О</a:t>
            </a:r>
            <a:r>
              <a:rPr lang="ru-RU" sz="1600" dirty="0">
                <a:solidFill>
                  <a:schemeClr val="accent3">
                    <a:lumMod val="75000"/>
                  </a:schemeClr>
                </a:solidFill>
              </a:rPr>
              <a:t>казание помощи и поддержки детям и семьям участников специальной военной операции, а также детям и семьям с детьми, проживающими на территориях Донецкой и Луганской народных республик, Херсонской и Запорожской областей</a:t>
            </a:r>
          </a:p>
        </p:txBody>
      </p:sp>
      <p:pic>
        <p:nvPicPr>
          <p:cNvPr id="24" name="Рисунок 23" descr="C:\Users\nyuryanskaya\Desktop\ЛОГО ДЛЯ ДОКЛАДА\Logo_det_fond.PNG"/>
          <p:cNvPicPr/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925" y="159995"/>
            <a:ext cx="925195" cy="92138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646872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187624" y="1093685"/>
            <a:ext cx="6840760" cy="504055"/>
          </a:xfrm>
        </p:spPr>
        <p:txBody>
          <a:bodyPr>
            <a:normAutofit/>
          </a:bodyPr>
          <a:lstStyle/>
          <a:p>
            <a:r>
              <a:rPr lang="ru-RU" sz="1600" b="1" dirty="0"/>
              <a:t>События  Всероссийского конкурса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43854" y="1556792"/>
            <a:ext cx="1152128" cy="5352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chemeClr val="tx1"/>
              </a:solidFill>
            </a:endParaRPr>
          </a:p>
          <a:p>
            <a:r>
              <a:rPr lang="ru-RU" sz="1600" b="1" dirty="0">
                <a:solidFill>
                  <a:schemeClr val="tx1"/>
                </a:solidFill>
              </a:rPr>
              <a:t>10 АПРЕЛЯ</a:t>
            </a:r>
          </a:p>
          <a:p>
            <a:r>
              <a:rPr lang="ru-RU" sz="1600" b="1" dirty="0">
                <a:solidFill>
                  <a:schemeClr val="tx1"/>
                </a:solidFill>
              </a:rPr>
              <a:t>30 АПРЕЛЯ </a:t>
            </a:r>
          </a:p>
          <a:p>
            <a:pPr algn="ctr"/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39503" y="2163692"/>
            <a:ext cx="1152128" cy="53352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</a:rPr>
              <a:t>21 АПРЕЛЯ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33948" y="2763083"/>
            <a:ext cx="1152128" cy="51277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</a:rPr>
              <a:t>МАЙ 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1495984" y="4869160"/>
            <a:ext cx="7352222" cy="1577980"/>
          </a:xfrm>
          <a:prstGeom prst="rect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600" b="1" dirty="0">
                <a:solidFill>
                  <a:schemeClr val="accent3">
                    <a:lumMod val="75000"/>
                  </a:schemeClr>
                </a:solidFill>
              </a:rPr>
              <a:t>Р</a:t>
            </a:r>
            <a:r>
              <a:rPr lang="ru-RU" sz="1600" dirty="0">
                <a:solidFill>
                  <a:schemeClr val="accent3">
                    <a:lumMod val="75000"/>
                  </a:schemeClr>
                </a:solidFill>
              </a:rPr>
              <a:t>азмещение участниками Всероссийского конкурса итоговых материалов о выполнении социально значимых мероприятий в рамках номинаций конкурса информационной площадке конкурса goroda-detyam.ru</a:t>
            </a:r>
          </a:p>
          <a:p>
            <a:pPr algn="just"/>
            <a:r>
              <a:rPr lang="ru-RU" sz="1600" b="1" dirty="0">
                <a:solidFill>
                  <a:schemeClr val="accent3">
                    <a:lumMod val="75000"/>
                  </a:schemeClr>
                </a:solidFill>
              </a:rPr>
              <a:t>П</a:t>
            </a:r>
            <a:r>
              <a:rPr lang="ru-RU" sz="1600" dirty="0">
                <a:solidFill>
                  <a:schemeClr val="accent3">
                    <a:lumMod val="75000"/>
                  </a:schemeClr>
                </a:solidFill>
              </a:rPr>
              <a:t>одведение итогов Всероссийского конкурса, определение лидеров</a:t>
            </a:r>
          </a:p>
          <a:p>
            <a:pPr algn="just"/>
            <a:r>
              <a:rPr lang="ru-RU" sz="1600" b="1" dirty="0">
                <a:solidFill>
                  <a:schemeClr val="accent3">
                    <a:lumMod val="75000"/>
                  </a:schemeClr>
                </a:solidFill>
              </a:rPr>
              <a:t>Т</a:t>
            </a:r>
            <a:r>
              <a:rPr lang="ru-RU" sz="1600" dirty="0">
                <a:solidFill>
                  <a:schemeClr val="accent3">
                    <a:lumMod val="75000"/>
                  </a:schemeClr>
                </a:solidFill>
              </a:rPr>
              <a:t>оржественное награждение лидеров Всероссийского конкурса в Совете Федерации Федерального Собрания Российской Федерации</a:t>
            </a:r>
          </a:p>
          <a:p>
            <a:endParaRPr lang="ru-RU" sz="1600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369056" y="4869160"/>
            <a:ext cx="1093022" cy="157798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</a:rPr>
              <a:t>ОКТЯБРЬ  –ДЕКАБРЬ 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1594145" y="1556792"/>
            <a:ext cx="7254062" cy="535286"/>
          </a:xfrm>
          <a:prstGeom prst="rect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600" b="1" dirty="0">
                <a:solidFill>
                  <a:schemeClr val="accent3">
                    <a:lumMod val="75000"/>
                  </a:schemeClr>
                </a:solidFill>
              </a:rPr>
              <a:t>Р</a:t>
            </a:r>
            <a:r>
              <a:rPr lang="ru-RU" sz="1600" dirty="0">
                <a:solidFill>
                  <a:schemeClr val="accent3">
                    <a:lumMod val="75000"/>
                  </a:schemeClr>
                </a:solidFill>
              </a:rPr>
              <a:t>егистрация муниципальных образований для участия во Всероссийском конкурсе на  информационной площадке конкурса goroda-detyam.ru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1594144" y="3361492"/>
            <a:ext cx="7254061" cy="1399887"/>
          </a:xfrm>
          <a:prstGeom prst="rect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b="1" dirty="0">
                <a:solidFill>
                  <a:schemeClr val="accent3">
                    <a:lumMod val="75000"/>
                  </a:schemeClr>
                </a:solidFill>
              </a:rPr>
              <a:t>М</a:t>
            </a:r>
            <a:r>
              <a:rPr lang="ru-RU" sz="1600" dirty="0">
                <a:solidFill>
                  <a:schemeClr val="accent3">
                    <a:lumMod val="75000"/>
                  </a:schemeClr>
                </a:solidFill>
              </a:rPr>
              <a:t>ероприятия программы XIV Всероссийского форума «Вместе – ради детей!»: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1400" dirty="0">
                <a:solidFill>
                  <a:schemeClr val="accent3">
                    <a:lumMod val="75000"/>
                  </a:schemeClr>
                </a:solidFill>
              </a:rPr>
              <a:t>муниципальная гостиная администрации Нижегородской области (встреча представителей муниципальных образований – участников Всероссийского конкурса и программ Фонда)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dirty="0">
                <a:solidFill>
                  <a:schemeClr val="accent3">
                    <a:lumMod val="75000"/>
                  </a:schemeClr>
                </a:solidFill>
              </a:rPr>
              <a:t>семинар «Эффективные практики работы муниципальных комиссий по делам несовершеннолетних и защите их прав: наставничество и общественные воспитатели»</a:t>
            </a:r>
          </a:p>
        </p:txBody>
      </p:sp>
      <p:pic>
        <p:nvPicPr>
          <p:cNvPr id="24" name="Picture 4" descr="C:\Users\obshulakova\AppData\Local\Microsoft\Windows\Temporary Internet Files\Content.Outlook\9SS9H6PJ\Безымянный.pn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41000"/>
                    </a14:imgEffect>
                    <a14:imgEffect>
                      <a14:brightnessContrast bright="-2000" contrast="4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0"/>
            <a:ext cx="1396094" cy="1052735"/>
          </a:xfrm>
          <a:prstGeom prst="rect">
            <a:avLst/>
          </a:prstGeom>
          <a:solidFill>
            <a:srgbClr val="FFFFCC"/>
          </a:solidFill>
        </p:spPr>
      </p:pic>
      <p:sp>
        <p:nvSpPr>
          <p:cNvPr id="23" name="Прямоугольник 22"/>
          <p:cNvSpPr/>
          <p:nvPr/>
        </p:nvSpPr>
        <p:spPr>
          <a:xfrm>
            <a:off x="1594145" y="2163692"/>
            <a:ext cx="7254061" cy="533528"/>
          </a:xfrm>
          <a:prstGeom prst="rect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600" b="1" dirty="0">
                <a:solidFill>
                  <a:schemeClr val="accent3">
                    <a:lumMod val="75000"/>
                  </a:schemeClr>
                </a:solidFill>
              </a:rPr>
              <a:t>М</a:t>
            </a:r>
            <a:r>
              <a:rPr lang="ru-RU" sz="1600" dirty="0">
                <a:solidFill>
                  <a:schemeClr val="accent3">
                    <a:lumMod val="75000"/>
                  </a:schemeClr>
                </a:solidFill>
              </a:rPr>
              <a:t>ассовые мероприятия участников Всероссийского конкурса, приуроченные ко Дню местного самоуправления </a:t>
            </a:r>
          </a:p>
        </p:txBody>
      </p:sp>
      <p:sp>
        <p:nvSpPr>
          <p:cNvPr id="25" name="Прямоугольник 24"/>
          <p:cNvSpPr/>
          <p:nvPr/>
        </p:nvSpPr>
        <p:spPr>
          <a:xfrm>
            <a:off x="1594146" y="2780336"/>
            <a:ext cx="7272910" cy="512772"/>
          </a:xfrm>
          <a:prstGeom prst="rect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600" b="1" dirty="0">
                <a:solidFill>
                  <a:schemeClr val="accent3">
                    <a:lumMod val="75000"/>
                  </a:schemeClr>
                </a:solidFill>
              </a:rPr>
              <a:t>С</a:t>
            </a:r>
            <a:r>
              <a:rPr lang="ru-RU" sz="1600" dirty="0">
                <a:solidFill>
                  <a:schemeClr val="accent3">
                    <a:lumMod val="75000"/>
                  </a:schemeClr>
                </a:solidFill>
              </a:rPr>
              <a:t>еминар-стажировка по предоставлению успешных социальных практик поддержки семей и детей в муниципальных образованиях  Иркутской области</a:t>
            </a:r>
          </a:p>
        </p:txBody>
      </p:sp>
      <p:sp>
        <p:nvSpPr>
          <p:cNvPr id="26" name="Прямоугольник 25"/>
          <p:cNvSpPr/>
          <p:nvPr/>
        </p:nvSpPr>
        <p:spPr>
          <a:xfrm>
            <a:off x="333948" y="3356992"/>
            <a:ext cx="1131634" cy="139988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</a:rPr>
              <a:t>СЕНТЯБРЬ 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848206" y="6447140"/>
            <a:ext cx="2957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6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339503" y="908720"/>
            <a:ext cx="1152128" cy="58087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b="1" dirty="0">
                <a:solidFill>
                  <a:schemeClr val="tx1"/>
                </a:solidFill>
              </a:rPr>
              <a:t>ЯНВАРЬ –ОКТЯБРЬ  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1594145" y="908721"/>
            <a:ext cx="7254062" cy="580869"/>
          </a:xfrm>
          <a:prstGeom prst="rect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600" b="1" dirty="0">
                <a:solidFill>
                  <a:schemeClr val="accent3">
                    <a:lumMod val="75000"/>
                  </a:schemeClr>
                </a:solidFill>
              </a:rPr>
              <a:t>М</a:t>
            </a:r>
            <a:r>
              <a:rPr lang="ru-RU" sz="1600" dirty="0">
                <a:solidFill>
                  <a:schemeClr val="accent3">
                    <a:lumMod val="75000"/>
                  </a:schemeClr>
                </a:solidFill>
              </a:rPr>
              <a:t>ероприятия муниципальных образований России по номинациям  Всероссийского конкурса </a:t>
            </a:r>
          </a:p>
        </p:txBody>
      </p:sp>
      <p:sp>
        <p:nvSpPr>
          <p:cNvPr id="28" name="Прямоугольник 27"/>
          <p:cNvSpPr/>
          <p:nvPr/>
        </p:nvSpPr>
        <p:spPr>
          <a:xfrm>
            <a:off x="1475489" y="264059"/>
            <a:ext cx="6120680" cy="524616"/>
          </a:xfrm>
          <a:prstGeom prst="rect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</a:rPr>
              <a:t>	</a:t>
            </a:r>
            <a:r>
              <a:rPr lang="ru-RU" sz="1600" b="1" dirty="0">
                <a:solidFill>
                  <a:schemeClr val="tx1"/>
                </a:solidFill>
              </a:rPr>
              <a:t>События  Всероссийского конкурса</a:t>
            </a:r>
            <a:endParaRPr lang="ru-RU" sz="1600" dirty="0">
              <a:solidFill>
                <a:schemeClr val="tx1"/>
              </a:solidFill>
            </a:endParaRPr>
          </a:p>
        </p:txBody>
      </p:sp>
      <p:pic>
        <p:nvPicPr>
          <p:cNvPr id="22" name="Рисунок 21" descr="C:\Users\nyuryanskaya\Desktop\ЛОГО ДЛЯ ДОКЛАДА\Logo_det_fond.PNG"/>
          <p:cNvPicPr/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13683"/>
            <a:ext cx="771576" cy="74872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130818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4" descr="C:\Users\obshulakova\AppData\Local\Microsoft\Windows\Temporary Internet Files\Content.Outlook\9SS9H6PJ\Безымянный.pn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41000"/>
                    </a14:imgEffect>
                    <a14:imgEffect>
                      <a14:brightnessContrast bright="-2000" contrast="4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44624"/>
            <a:ext cx="1088177" cy="820548"/>
          </a:xfrm>
          <a:prstGeom prst="rect">
            <a:avLst/>
          </a:prstGeom>
          <a:solidFill>
            <a:srgbClr val="FFFFCC"/>
          </a:solidFill>
        </p:spPr>
      </p:pic>
      <p:sp>
        <p:nvSpPr>
          <p:cNvPr id="18" name="TextBox 17"/>
          <p:cNvSpPr txBox="1"/>
          <p:nvPr/>
        </p:nvSpPr>
        <p:spPr>
          <a:xfrm>
            <a:off x="8848206" y="6447140"/>
            <a:ext cx="2957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7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5137062"/>
              </p:ext>
            </p:extLst>
          </p:nvPr>
        </p:nvGraphicFramePr>
        <p:xfrm>
          <a:off x="251520" y="980729"/>
          <a:ext cx="8712968" cy="554651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8568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85610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6512">
                <a:tc>
                  <a:txBody>
                    <a:bodyPr/>
                    <a:lstStyle/>
                    <a:p>
                      <a:pPr marL="2159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Карелова</a:t>
                      </a:r>
                      <a:r>
                        <a:rPr lang="ru-RU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marL="2159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Галина Николаевна</a:t>
                      </a:r>
                    </a:p>
                  </a:txBody>
                  <a:tcPr marL="38574" marR="38574" marT="0" marB="0"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R="42545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заместитель Председателя Совета Федерации Федерального Собрания Российской Федерации председатель оргкомитета </a:t>
                      </a:r>
                    </a:p>
                    <a:p>
                      <a:pPr marR="42545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 dirty="0">
                        <a:effectLst/>
                        <a:latin typeface="+mn-lt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38574" marR="38574" marT="0" marB="0">
                    <a:solidFill>
                      <a:srgbClr val="CC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6651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Гордеева 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Марина Владимировна</a:t>
                      </a:r>
                      <a:endParaRPr lang="ru-RU" sz="1200" dirty="0">
                        <a:effectLst/>
                        <a:latin typeface="+mn-lt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38574" marR="38574" marT="0" marB="0"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R="42545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председатель правления Фонда поддержки детей, находящихся в трудной жизненной ситуации -заместитель председателя оргкомитета</a:t>
                      </a:r>
                    </a:p>
                    <a:p>
                      <a:pPr marR="42545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 dirty="0">
                        <a:effectLst/>
                        <a:latin typeface="+mn-lt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38574" marR="38574" marT="0" marB="0">
                    <a:solidFill>
                      <a:srgbClr val="CC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6651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Вторыгина</a:t>
                      </a:r>
                      <a:endParaRPr lang="ru-RU" sz="1200" dirty="0"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Елена Андреевна</a:t>
                      </a:r>
                      <a:endParaRPr lang="ru-RU" sz="1200" dirty="0">
                        <a:effectLst/>
                        <a:latin typeface="+mn-lt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38574" marR="38574" marT="0" marB="0"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R="42545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заместитель председателя Комитета Государственной Думы Федерального Собрания Российской Федерации по вопросам семьи, женщин и детей </a:t>
                      </a:r>
                    </a:p>
                    <a:p>
                      <a:pPr marR="42545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 dirty="0">
                        <a:effectLst/>
                        <a:latin typeface="+mn-lt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38574" marR="38574" marT="0" marB="0">
                    <a:solidFill>
                      <a:srgbClr val="CC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651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Ауль</a:t>
                      </a:r>
                      <a:r>
                        <a:rPr lang="ru-RU" sz="1200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Ирина Евгеньевна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 dirty="0">
                        <a:effectLst/>
                        <a:latin typeface="+mn-lt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38574" marR="38574" marT="0" marB="0"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R="42545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уполномоченный по правам ребенка в Республике Хакасия </a:t>
                      </a:r>
                      <a:endParaRPr lang="ru-RU" sz="1200" dirty="0">
                        <a:effectLst/>
                        <a:latin typeface="+mn-lt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38574" marR="38574" marT="0" marB="0">
                    <a:solidFill>
                      <a:srgbClr val="CC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651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Коновалов 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Павел Вячеславович 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200" dirty="0">
                        <a:effectLst/>
                        <a:latin typeface="+mn-lt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38574" marR="38574" marT="0" marB="0"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R="42545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министр труда и социальной защиты Калужской области </a:t>
                      </a:r>
                    </a:p>
                    <a:p>
                      <a:pPr marR="42545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 dirty="0">
                        <a:effectLst/>
                        <a:latin typeface="+mn-lt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38574" marR="38574" marT="0" marB="0">
                    <a:solidFill>
                      <a:srgbClr val="CC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651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Изотов 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Алексей Николаевич 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200" dirty="0">
                        <a:effectLst/>
                        <a:latin typeface="+mn-lt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38574" marR="38574" marT="0" marB="0"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вице-президент Ассоциации малых и средних городов России</a:t>
                      </a:r>
                    </a:p>
                    <a:p>
                      <a:pPr marR="2159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 dirty="0">
                        <a:effectLst/>
                        <a:latin typeface="+mn-lt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38574" marR="38574" marT="0" marB="0">
                    <a:solidFill>
                      <a:srgbClr val="CC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651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Воронин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Владимир Владимирович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200" dirty="0">
                        <a:effectLst/>
                        <a:latin typeface="+mn-lt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38574" marR="38574" marT="0" marB="0"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R="42545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директор Ассоциации малых и средних городов России</a:t>
                      </a:r>
                    </a:p>
                    <a:p>
                      <a:pPr marR="42545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 dirty="0">
                        <a:effectLst/>
                        <a:latin typeface="+mn-lt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38574" marR="38574" marT="0" marB="0">
                    <a:solidFill>
                      <a:srgbClr val="CC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651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Кочнев 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Сергей Васильевич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200" dirty="0">
                        <a:effectLst/>
                        <a:latin typeface="+mn-lt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38574" marR="38574" marT="0" marB="0"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R="42545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председатель Совета директоров АНО «Институт развития местных сообществ»  </a:t>
                      </a:r>
                      <a:endParaRPr lang="ru-RU" sz="1200" dirty="0">
                        <a:effectLst/>
                        <a:latin typeface="+mn-lt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38574" marR="38574" marT="0" marB="0">
                    <a:solidFill>
                      <a:srgbClr val="CC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4674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Неволин</a:t>
                      </a:r>
                      <a:r>
                        <a:rPr lang="ru-RU" sz="1200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Виктор Валентинович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200" dirty="0">
                        <a:effectLst/>
                        <a:latin typeface="+mn-lt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38574" marR="38574" marT="0" marB="0"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R="42545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глава Раменского городского округа Московской области</a:t>
                      </a:r>
                      <a:endParaRPr lang="ru-RU" sz="1200" dirty="0">
                        <a:effectLst/>
                        <a:latin typeface="+mn-lt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38574" marR="38574" marT="0" marB="0">
                    <a:solidFill>
                      <a:srgbClr val="CC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6578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Козлов </a:t>
                      </a:r>
                    </a:p>
                    <a:p>
                      <a:pPr marL="0" algn="l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Владимир Ильич</a:t>
                      </a:r>
                    </a:p>
                  </a:txBody>
                  <a:tcPr marL="38574" marR="38574" marT="0" marB="0"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42545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глава </a:t>
                      </a:r>
                      <a:r>
                        <a:rPr lang="ru-RU" sz="12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Изобильненского</a:t>
                      </a:r>
                      <a:r>
                        <a:rPr lang="ru-RU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 городского округа, председатель Ассоциации «Совет муниципальных образований Ставропольского края»</a:t>
                      </a:r>
                      <a:endParaRPr lang="ru-RU" sz="1200" dirty="0">
                        <a:effectLst/>
                        <a:latin typeface="+mn-lt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38574" marR="38574" marT="0" marB="0">
                    <a:solidFill>
                      <a:srgbClr val="CC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1547664" y="254604"/>
            <a:ext cx="6120680" cy="510100"/>
          </a:xfrm>
          <a:prstGeom prst="rect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</a:rPr>
              <a:t>Организационный комитет Всероссийского конкурса</a:t>
            </a:r>
          </a:p>
        </p:txBody>
      </p:sp>
      <p:pic>
        <p:nvPicPr>
          <p:cNvPr id="7" name="Рисунок 6" descr="C:\Users\nyuryanskaya\Desktop\ЛОГО ДЛЯ ДОКЛАДА\Logo_det_fond.PNG"/>
          <p:cNvPicPr/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13683"/>
            <a:ext cx="771576" cy="74872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6773114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3274</TotalTime>
  <Words>633</Words>
  <Application>Microsoft Office PowerPoint</Application>
  <PresentationFormat>Экран (4:3)</PresentationFormat>
  <Paragraphs>130</Paragraphs>
  <Slides>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9" baseType="lpstr">
      <vt:lpstr>Arial</vt:lpstr>
      <vt:lpstr>Calibri</vt:lpstr>
      <vt:lpstr>Тема Office</vt:lpstr>
      <vt:lpstr>Презентация PowerPoint</vt:lpstr>
      <vt:lpstr> </vt:lpstr>
      <vt:lpstr>Презентация PowerPoint</vt:lpstr>
      <vt:lpstr>Презентация PowerPoint</vt:lpstr>
      <vt:lpstr>События  Всероссийского конкурса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Шулакова Ольга Борисовна</dc:creator>
  <cp:lastModifiedBy>Пользователь</cp:lastModifiedBy>
  <cp:revision>299</cp:revision>
  <cp:lastPrinted>2023-03-23T09:57:25Z</cp:lastPrinted>
  <dcterms:created xsi:type="dcterms:W3CDTF">2020-02-05T07:44:07Z</dcterms:created>
  <dcterms:modified xsi:type="dcterms:W3CDTF">2023-04-13T05:32:27Z</dcterms:modified>
</cp:coreProperties>
</file>