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6" r:id="rId9"/>
    <p:sldId id="263" r:id="rId10"/>
    <p:sldId id="262" r:id="rId11"/>
    <p:sldId id="264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2" autoAdjust="0"/>
    <p:restoredTop sz="94660"/>
  </p:normalViewPr>
  <p:slideViewPr>
    <p:cSldViewPr snapToGrid="0">
      <p:cViewPr>
        <p:scale>
          <a:sx n="78" d="100"/>
          <a:sy n="78" d="100"/>
        </p:scale>
        <p:origin x="-40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defRPr>
            </a:pPr>
            <a:r>
              <a:rPr lang="ru-RU" sz="3200" b="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Анализ занятости </a:t>
            </a:r>
            <a:r>
              <a:rPr lang="ru-RU" sz="32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учащихся во </a:t>
            </a:r>
            <a:r>
              <a:rPr lang="ru-RU" sz="3200" b="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внеурочной </a:t>
            </a:r>
            <a:r>
              <a:rPr lang="ru-RU" sz="3200" b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деятельности в ОУ</a:t>
            </a:r>
            <a:endParaRPr lang="ru-RU" sz="3200" b="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c:rich>
      </c:tx>
      <c:layout>
        <c:manualLayout>
          <c:xMode val="edge"/>
          <c:yMode val="edge"/>
          <c:x val="0.11792788584741341"/>
          <c:y val="2.2261039611265201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7064110927478724E-2"/>
          <c:y val="0.22227289516850984"/>
          <c:w val="0.8503530549207815"/>
          <c:h val="0.6383761838427238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Анализ занятости учащихся во внеурочной деятельности</c:v>
                </c:pt>
              </c:strCache>
            </c:strRef>
          </c:tx>
          <c:explosion val="1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</c:dPt>
          <c:dLbls>
            <c:dLbl>
              <c:idx val="4"/>
              <c:layout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Bookman Old Style" panose="020506040505050202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5"/>
                <c:pt idx="0">
                  <c:v>5-А</c:v>
                </c:pt>
                <c:pt idx="1">
                  <c:v>5-Б</c:v>
                </c:pt>
                <c:pt idx="2">
                  <c:v>6-А</c:v>
                </c:pt>
                <c:pt idx="3">
                  <c:v>6-Б</c:v>
                </c:pt>
                <c:pt idx="4">
                  <c:v>6-В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16</c:v>
                </c:pt>
                <c:pt idx="1">
                  <c:v>11</c:v>
                </c:pt>
                <c:pt idx="2">
                  <c:v>14</c:v>
                </c:pt>
                <c:pt idx="3">
                  <c:v>9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0.65721002588643052"/>
          <c:y val="0.934948684877695"/>
          <c:w val="0.32508513764268077"/>
          <c:h val="5.61690487731888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+mn-ea"/>
                <a:cs typeface="+mn-cs"/>
              </a:defRPr>
            </a:pP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Занятость </a:t>
            </a:r>
            <a:r>
              <a:rPr lang="ru-RU" sz="28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учащихся </a:t>
            </a:r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</a:t>
            </a:r>
            <a:r>
              <a:rPr lang="ru-RU" sz="280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ОДОД района и города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занятость учащихся </c:v>
                </c:pt>
              </c:strCache>
            </c:strRef>
          </c:tx>
          <c:explosion val="11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600" b="0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Bookman Old Style" panose="02050604050505020204" pitchFamily="18" charset="0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1-3 ч.</c:v>
                </c:pt>
                <c:pt idx="1">
                  <c:v>4-6 ч.</c:v>
                </c:pt>
                <c:pt idx="2">
                  <c:v>7-10 ч.</c:v>
                </c:pt>
                <c:pt idx="3">
                  <c:v>более 10 ч.</c:v>
                </c:pt>
                <c:pt idx="4">
                  <c:v>не организован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18</c:v>
                </c:pt>
                <c:pt idx="1">
                  <c:v>37</c:v>
                </c:pt>
                <c:pt idx="2">
                  <c:v>21</c:v>
                </c:pt>
                <c:pt idx="3">
                  <c:v>8</c:v>
                </c:pt>
                <c:pt idx="4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368066118667291"/>
          <c:y val="0.93129573679758626"/>
          <c:w val="0.76631933881332703"/>
          <c:h val="6.00978991167623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8179E-260C-4790-99CA-E0381CA53DFB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4361D-22E2-4E33-A3EB-51E4D9DA87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432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4361D-22E2-4E33-A3EB-51E4D9DA877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699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153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49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919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322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57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297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6320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11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426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168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9C64E-FA3B-48B2-A843-6B97317694EE}" type="datetimeFigureOut">
              <a:rPr lang="ru-RU" smtClean="0"/>
              <a:t>26.04.2018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A8246-FDEF-4A40-BB7C-25167F86A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33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0623" y="1489660"/>
            <a:ext cx="11571112" cy="1325563"/>
          </a:xfrm>
        </p:spPr>
        <p:txBody>
          <a:bodyPr>
            <a:noAutofit/>
          </a:bodyPr>
          <a:lstStyle/>
          <a:p>
            <a:pPr algn="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Живём в эпоху </a:t>
            </a:r>
            <a:r>
              <a:rPr lang="ru-R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нанотехнологий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        И каждый год даёт нам новый старт,</a:t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То освоение журналов электронных, </a:t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    А ныне новый наш </a:t>
            </a: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–</a:t>
            </a:r>
            <a:b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образовательный 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стандарт.</a:t>
            </a:r>
            <a:b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394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ttp://gov.cap.ru/UserFiles/news/201512/17/Original/ghfkh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448" y="0"/>
            <a:ext cx="5064552" cy="310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28879" y="2889997"/>
            <a:ext cx="11071034" cy="320087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5200" i="0" u="sng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ВНЕУРОЧНАЯ ДЕЯТЕЛЬНОСТЬ</a:t>
            </a:r>
            <a:r>
              <a:rPr lang="ru-RU" altLang="ru-RU" sz="5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/>
            </a:r>
            <a:br>
              <a:rPr lang="ru-RU" altLang="ru-RU" sz="5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</a:br>
            <a:r>
              <a:rPr kumimoji="0" lang="ru-RU" altLang="ru-RU" sz="48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как неотъемлемая</a:t>
            </a:r>
            <a:r>
              <a:rPr kumimoji="0" lang="ru-RU" altLang="ru-RU" sz="4800" i="0" u="none" strike="noStrike" cap="none" normalizeH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 </a:t>
            </a:r>
            <a:r>
              <a:rPr kumimoji="0" lang="ru-RU" altLang="ru-RU" sz="48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часть</a:t>
            </a:r>
            <a:r>
              <a:rPr lang="ru-RU" alt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/>
            </a:r>
            <a:br>
              <a:rPr lang="ru-RU" alt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</a:br>
            <a:r>
              <a:rPr kumimoji="0" lang="ru-RU" altLang="ru-RU" sz="48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образовательного процесса</a:t>
            </a:r>
            <a:br>
              <a:rPr kumimoji="0" lang="ru-RU" altLang="ru-RU" sz="48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</a:br>
            <a:r>
              <a:rPr kumimoji="0" lang="ru-RU" altLang="ru-RU" sz="48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cs typeface="Arial" panose="020B0604020202020204" pitchFamily="34" charset="0"/>
              </a:rPr>
              <a:t>в условиях реализации ФГОС ООО</a:t>
            </a:r>
            <a:r>
              <a:rPr kumimoji="0" lang="ru-RU" altLang="ru-RU" sz="540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endParaRPr kumimoji="0" lang="ru-RU" altLang="ru-RU" sz="800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681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0233" y="284392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ВНЕУРОЧНАЯ ДЕЯТЕЛЬНОСТЬ</a:t>
            </a:r>
            <a:br>
              <a:rPr lang="ru-RU" sz="5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53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образовательная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деятельность, осуществляемая в формах, отличных от классно-урочной, и направленная на достижение планируемых результатов освоения основной образовательной программы общего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образования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77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964" y="1213423"/>
            <a:ext cx="10515600" cy="132556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b="1" dirty="0">
                <a:latin typeface="Bookman Old Style" panose="02050604050505020204" pitchFamily="18" charset="0"/>
              </a:rPr>
              <a:t>Типы организационных моделей внеурочной </a:t>
            </a:r>
            <a:r>
              <a:rPr lang="ru-RU" b="1" dirty="0" smtClean="0">
                <a:latin typeface="Bookman Old Style" panose="02050604050505020204" pitchFamily="18" charset="0"/>
              </a:rPr>
              <a:t>деятельности:</a:t>
            </a:r>
            <a:br>
              <a:rPr lang="ru-RU" b="1" dirty="0" smtClean="0">
                <a:latin typeface="Bookman Old Style" panose="02050604050505020204" pitchFamily="18" charset="0"/>
              </a:rPr>
            </a:br>
            <a:r>
              <a:rPr lang="ru-RU" b="1" dirty="0">
                <a:latin typeface="Bookman Old Style" panose="02050604050505020204" pitchFamily="18" charset="0"/>
              </a:rPr>
              <a:t/>
            </a:r>
            <a:br>
              <a:rPr lang="ru-RU" b="1" dirty="0">
                <a:latin typeface="Bookman Old Style" panose="02050604050505020204" pitchFamily="18" charset="0"/>
              </a:rPr>
            </a:b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47311" y="2381864"/>
            <a:ext cx="1038890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Bookman Old Style" panose="02050604050505020204" pitchFamily="18" charset="0"/>
              </a:rPr>
              <a:t>модель дополнительного образования;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Bookman Old Style" panose="02050604050505020204" pitchFamily="18" charset="0"/>
              </a:rPr>
              <a:t>модель «школы полного дня»;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600" u="sng" dirty="0" smtClean="0">
                <a:latin typeface="Bookman Old Style" panose="02050604050505020204" pitchFamily="18" charset="0"/>
              </a:rPr>
              <a:t>оптимизационная модель;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3600" dirty="0" err="1" smtClean="0">
                <a:latin typeface="Bookman Old Style" panose="02050604050505020204" pitchFamily="18" charset="0"/>
              </a:rPr>
              <a:t>инновационно</a:t>
            </a:r>
            <a:r>
              <a:rPr lang="ru-RU" sz="3600" dirty="0" smtClean="0">
                <a:latin typeface="Bookman Old Style" panose="02050604050505020204" pitchFamily="18" charset="0"/>
              </a:rPr>
              <a:t>-образовательная модель. </a:t>
            </a:r>
            <a:br>
              <a:rPr lang="ru-RU" sz="3600" dirty="0" smtClean="0">
                <a:latin typeface="Bookman Old Style" panose="02050604050505020204" pitchFamily="18" charset="0"/>
              </a:rPr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97269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7338" y="192845"/>
            <a:ext cx="11240642" cy="847679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u="sng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Направления </a:t>
            </a:r>
            <a:r>
              <a:rPr lang="ru-RU" sz="4000" u="sng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развития личности</a:t>
            </a:r>
            <a:r>
              <a:rPr lang="ru-RU" sz="4000" u="sng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:</a:t>
            </a:r>
            <a:endParaRPr lang="ru-RU" sz="4000" u="sng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8925" y="1104787"/>
            <a:ext cx="2475123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anose="02050604050505020204" pitchFamily="18" charset="0"/>
              </a:rPr>
              <a:t>Спортивно-</a:t>
            </a:r>
            <a:r>
              <a:rPr lang="ru-RU" sz="1600" b="1" dirty="0" err="1" smtClean="0">
                <a:latin typeface="Bookman Old Style" panose="02050604050505020204" pitchFamily="18" charset="0"/>
              </a:rPr>
              <a:t>оздоровитель</a:t>
            </a:r>
            <a:r>
              <a:rPr lang="ru-RU" sz="1600" b="1" dirty="0" smtClean="0">
                <a:latin typeface="Bookman Old Style" panose="02050604050505020204" pitchFamily="18" charset="0"/>
              </a:rPr>
              <a:t>-</a:t>
            </a:r>
            <a:r>
              <a:rPr lang="ru-RU" sz="1600" b="1" dirty="0" err="1" smtClean="0">
                <a:latin typeface="Bookman Old Style" panose="02050604050505020204" pitchFamily="18" charset="0"/>
              </a:rPr>
              <a:t>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902702" y="1538890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Bookman Old Style" panose="02050604050505020204" pitchFamily="18" charset="0"/>
              </a:rPr>
              <a:t>Д</a:t>
            </a:r>
            <a:r>
              <a:rPr lang="ru-RU" sz="1600" b="1" dirty="0" smtClean="0">
                <a:latin typeface="Bookman Old Style" panose="02050604050505020204" pitchFamily="18" charset="0"/>
              </a:rPr>
              <a:t>уховно-нравственное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673810" y="2125780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Bookman Old Style" panose="02050604050505020204" pitchFamily="18" charset="0"/>
              </a:rPr>
              <a:t>С</a:t>
            </a:r>
            <a:r>
              <a:rPr lang="ru-RU" sz="1600" b="1" dirty="0" smtClean="0">
                <a:latin typeface="Bookman Old Style" panose="02050604050505020204" pitchFamily="18" charset="0"/>
              </a:rPr>
              <a:t>оциальное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53011" y="2599505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1600" b="1" dirty="0" err="1" smtClean="0">
                <a:latin typeface="Bookman Old Style" panose="02050604050505020204" pitchFamily="18" charset="0"/>
              </a:rPr>
              <a:t>Общекультур-ное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155882" y="2212550"/>
            <a:ext cx="1950969" cy="2194195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Подвижные игры с элементами спортивных игр 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1902702" y="2931643"/>
            <a:ext cx="1974320" cy="2194195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Санкт-Петербург – хранитель духовных традиций России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3673810" y="3792323"/>
            <a:ext cx="2241253" cy="2323299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Пешком по Санкт-Петербургу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 smtClean="0">
              <a:latin typeface="Bookman Old Style" panose="020506040505050202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Основы домоводства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8583386" y="2351863"/>
            <a:ext cx="3512230" cy="4392919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1300" dirty="0" smtClean="0">
              <a:latin typeface="Bookman Old Style" panose="0205060405050502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Образовательный туризм</a:t>
            </a:r>
          </a:p>
          <a:p>
            <a:pPr algn="ctr">
              <a:lnSpc>
                <a:spcPct val="150000"/>
              </a:lnSpc>
            </a:pPr>
            <a:endParaRPr lang="ru-RU" sz="13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300" dirty="0" smtClean="0">
                <a:latin typeface="Bookman Old Style" panose="02050604050505020204" pitchFamily="18" charset="0"/>
              </a:rPr>
              <a:t>Клуб любителей чтения на иностранных языках 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Занимательная математика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За страницами учебников биологии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Учимся программировать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Литературно-театральная студия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Мастерская слова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Юный гид-переводчик по Санкт-Петербургу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Мир веществ вокруг нас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География в городе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200" dirty="0" smtClean="0">
              <a:latin typeface="Bookman Old Style" panose="020506040505050202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200" dirty="0">
              <a:latin typeface="Bookman Old Style" panose="02050604050505020204" pitchFamily="18" charset="0"/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5653011" y="4406745"/>
            <a:ext cx="2141569" cy="2338037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Основы дизайна</a:t>
            </a:r>
          </a:p>
          <a:p>
            <a:pPr algn="ctr"/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Вокальное искусство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907205" y="1269210"/>
            <a:ext cx="4706875" cy="1262208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1600" b="1" dirty="0" smtClean="0">
                <a:latin typeface="Bookman Old Style" panose="02050604050505020204" pitchFamily="18" charset="0"/>
              </a:rPr>
              <a:t>ОБЩЕИНТЕЛЛЕКТУАЛЬНОЕ</a:t>
            </a:r>
          </a:p>
        </p:txBody>
      </p:sp>
    </p:spTree>
    <p:extLst>
      <p:ext uri="{BB962C8B-B14F-4D97-AF65-F5344CB8AC3E}">
        <p14:creationId xmlns:p14="http://schemas.microsoft.com/office/powerpoint/2010/main" val="360611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400" y="3019425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b="1" u="sng" dirty="0">
                <a:latin typeface="Bookman Old Style" panose="02050604050505020204" pitchFamily="18" charset="0"/>
              </a:rPr>
              <a:t>Результат</a:t>
            </a:r>
            <a:r>
              <a:rPr lang="ru-RU" sz="4800" dirty="0">
                <a:latin typeface="Bookman Old Style" panose="02050604050505020204" pitchFamily="18" charset="0"/>
              </a:rPr>
              <a:t> </a:t>
            </a:r>
            <a:r>
              <a:rPr lang="ru-RU" sz="4800" dirty="0" smtClean="0">
                <a:latin typeface="Bookman Old Style" panose="02050604050505020204" pitchFamily="18" charset="0"/>
              </a:rPr>
              <a:t>–</a:t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>это </a:t>
            </a:r>
            <a:r>
              <a:rPr lang="ru-RU" sz="4800" dirty="0">
                <a:latin typeface="Bookman Old Style" panose="02050604050505020204" pitchFamily="18" charset="0"/>
              </a:rPr>
              <a:t>то, что стало непосредственным итогом участия школьника в деятельности. </a:t>
            </a:r>
            <a:r>
              <a:rPr lang="ru-RU" sz="4800" dirty="0" smtClean="0">
                <a:latin typeface="Bookman Old Style" panose="02050604050505020204" pitchFamily="18" charset="0"/>
              </a:rPr>
              <a:t/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b="1" u="sng" dirty="0">
                <a:latin typeface="Bookman Old Style" panose="02050604050505020204" pitchFamily="18" charset="0"/>
              </a:rPr>
              <a:t>Эффект</a:t>
            </a:r>
            <a:r>
              <a:rPr lang="ru-RU" sz="4800" dirty="0">
                <a:latin typeface="Bookman Old Style" panose="02050604050505020204" pitchFamily="18" charset="0"/>
              </a:rPr>
              <a:t> </a:t>
            </a:r>
            <a:r>
              <a:rPr lang="ru-RU" sz="4800" dirty="0" smtClean="0">
                <a:latin typeface="Bookman Old Style" panose="02050604050505020204" pitchFamily="18" charset="0"/>
              </a:rPr>
              <a:t>–</a:t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>это </a:t>
            </a:r>
            <a:r>
              <a:rPr lang="ru-RU" sz="4800" dirty="0">
                <a:latin typeface="Bookman Old Style" panose="02050604050505020204" pitchFamily="18" charset="0"/>
              </a:rPr>
              <a:t>последствие результата. </a:t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b="1" dirty="0">
                <a:latin typeface="Bookman Old Style" panose="02050604050505020204" pitchFamily="18" charset="0"/>
              </a:rPr>
              <a:t> </a:t>
            </a:r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endParaRPr lang="ru-RU" sz="4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827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694807"/>
              </p:ext>
            </p:extLst>
          </p:nvPr>
        </p:nvGraphicFramePr>
        <p:xfrm>
          <a:off x="245660" y="232013"/>
          <a:ext cx="11737073" cy="6690781"/>
        </p:xfrm>
        <a:graphic>
          <a:graphicData uri="http://schemas.openxmlformats.org/drawingml/2006/table">
            <a:tbl>
              <a:tblPr firstRow="1" firstCol="1" bandRow="1">
                <a:tableStyleId>{F2DE63D5-997A-4646-A377-4702673A728D}</a:tableStyleId>
              </a:tblPr>
              <a:tblGrid>
                <a:gridCol w="6043235"/>
                <a:gridCol w="5693838"/>
              </a:tblGrid>
              <a:tr h="282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Сильные стороны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Слабые стороны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9583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Внеурочная </a:t>
                      </a:r>
                      <a:r>
                        <a:rPr lang="ru-RU" sz="1600" dirty="0">
                          <a:effectLst/>
                        </a:rPr>
                        <a:t>деятельность в нашей школе представлена всеми направлениями, предусмотренными ФГОС.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Разработана </a:t>
                      </a:r>
                      <a:r>
                        <a:rPr lang="ru-RU" sz="1600" dirty="0">
                          <a:effectLst/>
                        </a:rPr>
                        <a:t>и введена в действие программа организации внеурочной деятельности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Опытные </a:t>
                      </a:r>
                      <a:r>
                        <a:rPr lang="ru-RU" sz="1600" dirty="0" smtClean="0">
                          <a:effectLst/>
                        </a:rPr>
                        <a:t>специалисты</a:t>
                      </a:r>
                      <a:endParaRPr lang="ru-RU" sz="1200" dirty="0">
                        <a:effectLst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Недостаточная </a:t>
                      </a:r>
                      <a:r>
                        <a:rPr lang="ru-RU" sz="1600" dirty="0">
                          <a:effectLst/>
                        </a:rPr>
                        <a:t>информированность родителей и общественности о </a:t>
                      </a:r>
                      <a:r>
                        <a:rPr lang="ru-RU" sz="1600" dirty="0" smtClean="0">
                          <a:effectLst/>
                        </a:rPr>
                        <a:t>ФГОС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Личностные проблемы (связанные с особенностями личности педагога</a:t>
                      </a:r>
                      <a:r>
                        <a:rPr lang="ru-RU" sz="1600" dirty="0" smtClean="0">
                          <a:effectLst/>
                        </a:rPr>
                        <a:t>)</a:t>
                      </a:r>
                      <a:endParaRPr lang="ru-RU" sz="1200" dirty="0">
                        <a:effectLst/>
                      </a:endParaRPr>
                    </a:p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Недостаточное количество финансовых средств для улучшения материально-технической </a:t>
                      </a:r>
                      <a:r>
                        <a:rPr lang="ru-RU" sz="1600" dirty="0" smtClean="0">
                          <a:effectLst/>
                        </a:rPr>
                        <a:t>базы</a:t>
                      </a:r>
                      <a:endParaRPr lang="ru-RU" sz="1200" dirty="0">
                        <a:effectLst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82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Возможности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Риски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80068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Формирование </a:t>
                      </a:r>
                      <a:r>
                        <a:rPr lang="ru-RU" sz="1600" dirty="0">
                          <a:effectLst/>
                        </a:rPr>
                        <a:t>у всех участников образовательного процесса базовых знаний и умений в области изучения концептуальных основ ФГОС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Организация занятости детей во внеурочное время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Сближение школы и общественности 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endParaRPr lang="ru-RU" sz="1600" dirty="0" smtClean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effectLst/>
                        </a:rPr>
                        <a:t>Настороженное (негативное) </a:t>
                      </a:r>
                      <a:r>
                        <a:rPr lang="ru-RU" sz="1600" dirty="0">
                          <a:effectLst/>
                        </a:rPr>
                        <a:t>отношение к ФГОС некоторых </a:t>
                      </a:r>
                      <a:r>
                        <a:rPr lang="ru-RU" sz="1600" dirty="0" smtClean="0">
                          <a:effectLst/>
                        </a:rPr>
                        <a:t>педагогов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Перегрузка детей</a:t>
                      </a:r>
                      <a:endParaRPr lang="ru-RU" sz="12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"/>
                        <a:tabLst>
                          <a:tab pos="457200" algn="l"/>
                        </a:tabLst>
                      </a:pPr>
                      <a:r>
                        <a:rPr lang="ru-RU" sz="1600" dirty="0">
                          <a:effectLst/>
                        </a:rPr>
                        <a:t>Несоответствие материальной базы запросам стандарта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Bookman Old Style" panose="0205060405050502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917" marR="56917" marT="28459" marB="2845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66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7338" y="192845"/>
            <a:ext cx="11240642" cy="847679"/>
          </a:xfr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4000" u="sng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Направления </a:t>
            </a:r>
            <a:r>
              <a:rPr lang="ru-RU" sz="4000" u="sng" dirty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развития личности</a:t>
            </a:r>
            <a:r>
              <a:rPr lang="ru-RU" sz="4000" u="sng" dirty="0" smtClean="0">
                <a:ln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:</a:t>
            </a:r>
            <a:endParaRPr lang="ru-RU" sz="4000" u="sng" dirty="0">
              <a:ln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68925" y="1104787"/>
            <a:ext cx="2475123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Bookman Old Style" panose="02050604050505020204" pitchFamily="18" charset="0"/>
              </a:rPr>
              <a:t>Спортивно-</a:t>
            </a:r>
            <a:r>
              <a:rPr lang="ru-RU" sz="1600" b="1" dirty="0" err="1" smtClean="0">
                <a:latin typeface="Bookman Old Style" panose="02050604050505020204" pitchFamily="18" charset="0"/>
              </a:rPr>
              <a:t>оздоровитель</a:t>
            </a:r>
            <a:r>
              <a:rPr lang="ru-RU" sz="1600" b="1" dirty="0" smtClean="0">
                <a:latin typeface="Bookman Old Style" panose="02050604050505020204" pitchFamily="18" charset="0"/>
              </a:rPr>
              <a:t>-</a:t>
            </a:r>
            <a:r>
              <a:rPr lang="ru-RU" sz="1600" b="1" dirty="0" err="1" smtClean="0">
                <a:latin typeface="Bookman Old Style" panose="02050604050505020204" pitchFamily="18" charset="0"/>
              </a:rPr>
              <a:t>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902702" y="1538890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Bookman Old Style" panose="02050604050505020204" pitchFamily="18" charset="0"/>
              </a:rPr>
              <a:t>Д</a:t>
            </a:r>
            <a:r>
              <a:rPr lang="ru-RU" sz="1600" b="1" dirty="0" smtClean="0">
                <a:latin typeface="Bookman Old Style" panose="02050604050505020204" pitchFamily="18" charset="0"/>
              </a:rPr>
              <a:t>уховно-нравственное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673810" y="2125780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Bookman Old Style" panose="02050604050505020204" pitchFamily="18" charset="0"/>
              </a:rPr>
              <a:t>С</a:t>
            </a:r>
            <a:r>
              <a:rPr lang="ru-RU" sz="1600" b="1" dirty="0" smtClean="0">
                <a:latin typeface="Bookman Old Style" panose="02050604050505020204" pitchFamily="18" charset="0"/>
              </a:rPr>
              <a:t>оциальное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653011" y="2599505"/>
            <a:ext cx="2508389" cy="947450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1600" b="1" dirty="0" err="1" smtClean="0">
                <a:latin typeface="Bookman Old Style" panose="02050604050505020204" pitchFamily="18" charset="0"/>
              </a:rPr>
              <a:t>Общекультур-ное</a:t>
            </a:r>
            <a:endParaRPr lang="ru-RU" sz="1600" b="1" dirty="0">
              <a:latin typeface="Bookman Old Style" panose="02050604050505020204" pitchFamily="18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155882" y="2212550"/>
            <a:ext cx="1950969" cy="2194195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Подвижные игры с элементами спортивных игр 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1902702" y="2931643"/>
            <a:ext cx="1974320" cy="2194195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Санкт-Петербург – хранитель духовных традиций России</a:t>
            </a: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3673810" y="3792323"/>
            <a:ext cx="2241253" cy="2323299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Пешком по Санкт-Петербургу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 smtClean="0">
              <a:latin typeface="Bookman Old Style" panose="020506040505050202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Основы домоводства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14" name="Блок-схема: альтернативный процесс 13"/>
          <p:cNvSpPr/>
          <p:nvPr/>
        </p:nvSpPr>
        <p:spPr>
          <a:xfrm>
            <a:off x="8583386" y="2351863"/>
            <a:ext cx="3512230" cy="4392919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1300" dirty="0" smtClean="0">
              <a:latin typeface="Bookman Old Style" panose="020506040505050202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Образовательный туризм</a:t>
            </a:r>
          </a:p>
          <a:p>
            <a:pPr algn="ctr">
              <a:lnSpc>
                <a:spcPct val="150000"/>
              </a:lnSpc>
            </a:pPr>
            <a:endParaRPr lang="ru-RU" sz="13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300" dirty="0" smtClean="0">
                <a:latin typeface="Bookman Old Style" panose="02050604050505020204" pitchFamily="18" charset="0"/>
              </a:rPr>
              <a:t>Клуб любителей чтения на иностранных языках 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Занимательная математика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За страницами учебников биологии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Учимся программировать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Литературно-театральная студия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Мастерская слова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Юный гид-переводчик по Санкт-Петербургу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Мир веществ вокруг нас</a:t>
            </a:r>
          </a:p>
          <a:p>
            <a:pPr algn="ctr">
              <a:lnSpc>
                <a:spcPct val="150000"/>
              </a:lnSpc>
            </a:pPr>
            <a:r>
              <a:rPr lang="ru-RU" sz="1300" dirty="0" smtClean="0">
                <a:latin typeface="Bookman Old Style" panose="02050604050505020204" pitchFamily="18" charset="0"/>
              </a:rPr>
              <a:t>География в городе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200" dirty="0" smtClean="0">
              <a:latin typeface="Bookman Old Style" panose="02050604050505020204" pitchFamily="18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200" dirty="0">
              <a:latin typeface="Bookman Old Style" panose="02050604050505020204" pitchFamily="18" charset="0"/>
            </a:endParaRPr>
          </a:p>
        </p:txBody>
      </p:sp>
      <p:sp>
        <p:nvSpPr>
          <p:cNvPr id="15" name="Блок-схема: альтернативный процесс 14"/>
          <p:cNvSpPr/>
          <p:nvPr/>
        </p:nvSpPr>
        <p:spPr>
          <a:xfrm>
            <a:off x="5653011" y="4406745"/>
            <a:ext cx="2141569" cy="2338037"/>
          </a:xfrm>
          <a:prstGeom prst="flowChartAlternateProcess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Основы дизайна</a:t>
            </a:r>
          </a:p>
          <a:p>
            <a:pPr algn="ctr"/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endParaRPr lang="ru-RU" sz="1600" dirty="0" smtClean="0">
              <a:latin typeface="Bookman Old Style" panose="02050604050505020204" pitchFamily="18" charset="0"/>
            </a:endParaRPr>
          </a:p>
          <a:p>
            <a:pPr algn="ctr"/>
            <a:r>
              <a:rPr lang="ru-RU" sz="1600" dirty="0" smtClean="0">
                <a:latin typeface="Bookman Old Style" panose="02050604050505020204" pitchFamily="18" charset="0"/>
              </a:rPr>
              <a:t>Вокальное искусство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600" dirty="0">
              <a:latin typeface="Bookman Old Style" panose="020506040505050202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907205" y="1269210"/>
            <a:ext cx="4706875" cy="1262208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spcAft>
                <a:spcPts val="0"/>
              </a:spcAft>
            </a:pPr>
            <a:r>
              <a:rPr lang="ru-RU" sz="1600" b="1" dirty="0" smtClean="0">
                <a:latin typeface="Bookman Old Style" panose="02050604050505020204" pitchFamily="18" charset="0"/>
              </a:rPr>
              <a:t>ОБЩЕИНТЕЛЛЕКТУАЛЬНОЕ</a:t>
            </a:r>
          </a:p>
        </p:txBody>
      </p:sp>
    </p:spTree>
    <p:extLst>
      <p:ext uri="{BB962C8B-B14F-4D97-AF65-F5344CB8AC3E}">
        <p14:creationId xmlns:p14="http://schemas.microsoft.com/office/powerpoint/2010/main" val="354768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547527739"/>
              </p:ext>
            </p:extLst>
          </p:nvPr>
        </p:nvGraphicFramePr>
        <p:xfrm>
          <a:off x="413359" y="338204"/>
          <a:ext cx="11336055" cy="6275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43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3370280469"/>
              </p:ext>
            </p:extLst>
          </p:nvPr>
        </p:nvGraphicFramePr>
        <p:xfrm>
          <a:off x="162838" y="275573"/>
          <a:ext cx="11774466" cy="6375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9641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2460625"/>
            <a:ext cx="10934700" cy="1325563"/>
          </a:xfrm>
        </p:spPr>
        <p:txBody>
          <a:bodyPr>
            <a:noAutofit/>
          </a:bodyPr>
          <a:lstStyle/>
          <a:p>
            <a:pPr algn="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«Интерес не только растит интеллект, он раскрывает личность. Интерес не только раскрывает глаза и уши, он возвышает умы и души»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А. Грин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8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5500" y="1622425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«Час работы научит больше,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чем день объяснения»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Ж. –Ж. Руссо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1732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1012825"/>
            <a:ext cx="10515600" cy="1325563"/>
          </a:xfrm>
        </p:spPr>
        <p:txBody>
          <a:bodyPr>
            <a:noAutofit/>
          </a:bodyPr>
          <a:lstStyle/>
          <a:p>
            <a:pPr algn="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«Учить не мыслям, а мыслить»</a:t>
            </a:r>
            <a:b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/>
            </a:r>
            <a:b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</a:br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И. Кант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043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200" y="1431925"/>
            <a:ext cx="10515600" cy="1325563"/>
          </a:xfrm>
        </p:spPr>
        <p:txBody>
          <a:bodyPr>
            <a:normAutofit fontScale="90000"/>
          </a:bodyPr>
          <a:lstStyle/>
          <a:p>
            <a:pPr algn="r"/>
            <a:r>
              <a:rPr lang="ru-RU" sz="4800" dirty="0" smtClean="0">
                <a:latin typeface="Bookman Old Style" panose="02050604050505020204" pitchFamily="18" charset="0"/>
              </a:rPr>
              <a:t>«Воспитатель сам должен быть тем, чем он хочет сделать воспитанника»</a:t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/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>В. Даль</a:t>
            </a:r>
            <a:endParaRPr lang="ru-RU" sz="4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073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8700" y="2346325"/>
            <a:ext cx="10515600" cy="1325563"/>
          </a:xfrm>
        </p:spPr>
        <p:txBody>
          <a:bodyPr>
            <a:normAutofit fontScale="90000"/>
          </a:bodyPr>
          <a:lstStyle/>
          <a:p>
            <a:pPr algn="r"/>
            <a:r>
              <a:rPr lang="ru-RU" sz="4800" dirty="0" smtClean="0">
                <a:latin typeface="Bookman Old Style" panose="02050604050505020204" pitchFamily="18" charset="0"/>
              </a:rPr>
              <a:t>«Мы живем в изменяющемся мире, и если </a:t>
            </a:r>
            <a:r>
              <a:rPr lang="ru-RU" sz="4800" smtClean="0">
                <a:latin typeface="Bookman Old Style" panose="02050604050505020204" pitchFamily="18" charset="0"/>
              </a:rPr>
              <a:t>превратить стандарт </a:t>
            </a:r>
            <a:r>
              <a:rPr lang="ru-RU" sz="4800" dirty="0" smtClean="0">
                <a:latin typeface="Bookman Old Style" panose="02050604050505020204" pitchFamily="18" charset="0"/>
              </a:rPr>
              <a:t>в якорь, который в свое время упал с корабля в одной точке, то он непременно превратиться в тормоз…»</a:t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>
                <a:latin typeface="Bookman Old Style" panose="02050604050505020204" pitchFamily="18" charset="0"/>
              </a:rPr>
              <a:t/>
            </a:r>
            <a:br>
              <a:rPr lang="ru-RU" sz="4800" dirty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/>
            </a:r>
            <a:br>
              <a:rPr lang="ru-RU" sz="4800" dirty="0" smtClean="0">
                <a:latin typeface="Bookman Old Style" panose="02050604050505020204" pitchFamily="18" charset="0"/>
              </a:rPr>
            </a:br>
            <a:r>
              <a:rPr lang="ru-RU" sz="4800" dirty="0" smtClean="0">
                <a:latin typeface="Bookman Old Style" panose="02050604050505020204" pitchFamily="18" charset="0"/>
              </a:rPr>
              <a:t>Александр </a:t>
            </a:r>
            <a:r>
              <a:rPr lang="ru-RU" sz="4800" dirty="0" err="1" smtClean="0">
                <a:latin typeface="Bookman Old Style" panose="02050604050505020204" pitchFamily="18" charset="0"/>
              </a:rPr>
              <a:t>Асмолов</a:t>
            </a:r>
            <a:endParaRPr lang="ru-RU" sz="4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86613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341</Words>
  <Application>Microsoft Office PowerPoint</Application>
  <PresentationFormat>Произвольный</PresentationFormat>
  <Paragraphs>96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Живём в эпоху нанотехнологий,           И каждый год даёт нам новый старт,  То освоение журналов электронных,        А ныне новый наш – образовательный стандарт. </vt:lpstr>
      <vt:lpstr>ВНЕУРОЧНАЯ ДЕЯТЕЛЬНОСТЬ как неотъемлемая часть образовательного процесса в условиях реализации ФГОС ООО </vt:lpstr>
      <vt:lpstr>ВНЕУРОЧНАЯ ДЕЯТЕЛЬНОСТЬ   образовательная деятельность, осуществляемая в формах, отличных от классно-урочной, и направленная на достижение планируемых результатов освоения основной образовательной программы общего образования  </vt:lpstr>
      <vt:lpstr>Типы организационных моделей внеурочной деятельности:  </vt:lpstr>
      <vt:lpstr>Направления развития личности:</vt:lpstr>
      <vt:lpstr> Результат – это то, что стало непосредственным итогом участия школьника в деятельности.    Эффект – это последствие результата.    </vt:lpstr>
      <vt:lpstr>Презентация PowerPoint</vt:lpstr>
      <vt:lpstr>Направления развития личности:</vt:lpstr>
      <vt:lpstr>Презентация PowerPoint</vt:lpstr>
      <vt:lpstr>Презентация PowerPoint</vt:lpstr>
      <vt:lpstr>«Интерес не только растит интеллект, он раскрывает личность. Интерес не только раскрывает глаза и уши, он возвышает умы и души»   А. Грин</vt:lpstr>
      <vt:lpstr>«Час работы научит больше, чем день объяснения»  Ж. –Ж. Руссо </vt:lpstr>
      <vt:lpstr>«Учить не мыслям, а мыслить»  И. Кант</vt:lpstr>
      <vt:lpstr>«Воспитатель сам должен быть тем, чем он хочет сделать воспитанника»   В. Даль</vt:lpstr>
      <vt:lpstr>«Мы живем в изменяющемся мире, и если превратить стандарт в якорь, который в свое время упал с корабля в одной точке, то он непременно превратиться в тормоз…»   Александр Асмолов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Живём в эпоху нанотехнологий,           И каждый год даёт нам новый старт,  То освоение журналов электронных,        А ныне новый наш – образовательный стандарт.</dc:title>
  <dc:creator>Зам. директора по ВР</dc:creator>
  <cp:lastModifiedBy>ИМЦ</cp:lastModifiedBy>
  <cp:revision>24</cp:revision>
  <dcterms:created xsi:type="dcterms:W3CDTF">2017-03-13T06:21:35Z</dcterms:created>
  <dcterms:modified xsi:type="dcterms:W3CDTF">2018-04-26T08:12:00Z</dcterms:modified>
</cp:coreProperties>
</file>