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7207BD-666F-442B-8542-FB723C57E37E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647418F-EE90-43FA-9036-8D9FD64A6C8E}">
      <dgm:prSet phldrT="[Текст]"/>
      <dgm:spPr>
        <a:solidFill>
          <a:srgbClr val="FF0000"/>
        </a:solidFill>
      </dgm:spPr>
      <dgm:t>
        <a:bodyPr/>
        <a:lstStyle/>
        <a:p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Преступления коррупционной направленности (хищение материальных и денежных средств с использованием служебного положения, дача взятки, получение взятки, коммерческий подкуп)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E50CEEDF-0A54-4967-8BC9-8207C0044DF2}" type="parTrans" cxnId="{846A7D67-1E7B-4283-A4A3-1F9876A1A9F5}">
      <dgm:prSet/>
      <dgm:spPr/>
      <dgm:t>
        <a:bodyPr/>
        <a:lstStyle/>
        <a:p>
          <a:endParaRPr lang="ru-RU"/>
        </a:p>
      </dgm:t>
    </dgm:pt>
    <dgm:pt modelId="{6E91A0C4-1E72-41DE-BAA9-340D7495B72A}" type="sibTrans" cxnId="{846A7D67-1E7B-4283-A4A3-1F9876A1A9F5}">
      <dgm:prSet/>
      <dgm:spPr/>
      <dgm:t>
        <a:bodyPr/>
        <a:lstStyle/>
        <a:p>
          <a:endParaRPr lang="ru-RU"/>
        </a:p>
      </dgm:t>
    </dgm:pt>
    <dgm:pt modelId="{FF4E04E0-A97C-4FF7-A5E7-1F0FD9EC2D82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Административные правонарушения (мелкое хищение материальных и денежных средств с использованием служебного положения, нецелевое использование бюджетных средств и средств внебюджетных фондов)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769E67B5-0338-4807-84EC-293528A24009}" type="parTrans" cxnId="{EA74998C-0196-4EAB-B05A-FC8BDC2D422E}">
      <dgm:prSet/>
      <dgm:spPr/>
      <dgm:t>
        <a:bodyPr/>
        <a:lstStyle/>
        <a:p>
          <a:endParaRPr lang="ru-RU"/>
        </a:p>
      </dgm:t>
    </dgm:pt>
    <dgm:pt modelId="{8E354244-2C37-4A13-A262-A625DBECE4FD}" type="sibTrans" cxnId="{EA74998C-0196-4EAB-B05A-FC8BDC2D422E}">
      <dgm:prSet/>
      <dgm:spPr/>
      <dgm:t>
        <a:bodyPr/>
        <a:lstStyle/>
        <a:p>
          <a:endParaRPr lang="ru-RU"/>
        </a:p>
      </dgm:t>
    </dgm:pt>
    <dgm:pt modelId="{A8AD0A1F-D597-4A8A-9BCE-33ACDEB5EF2E}">
      <dgm:prSet phldrT="[Текст]"/>
      <dgm:spPr>
        <a:solidFill>
          <a:srgbClr val="00B050"/>
        </a:solidFill>
      </dgm:spPr>
      <dgm:t>
        <a:bodyPr/>
        <a:lstStyle/>
        <a:p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Дисциплинарные правонарушения, т.е. использование своего статуса для получения некоторых преимуществ, за которое предусмотрено дисциплинарное взыскание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3159B929-D572-49CD-AA9F-51FC173F9097}" type="parTrans" cxnId="{1A7374A6-5786-41C4-97B3-9A325D17515F}">
      <dgm:prSet/>
      <dgm:spPr/>
      <dgm:t>
        <a:bodyPr/>
        <a:lstStyle/>
        <a:p>
          <a:endParaRPr lang="ru-RU"/>
        </a:p>
      </dgm:t>
    </dgm:pt>
    <dgm:pt modelId="{07892054-FB51-4750-B8AF-9C70F5F7D6B5}" type="sibTrans" cxnId="{1A7374A6-5786-41C4-97B3-9A325D17515F}">
      <dgm:prSet/>
      <dgm:spPr/>
      <dgm:t>
        <a:bodyPr/>
        <a:lstStyle/>
        <a:p>
          <a:endParaRPr lang="ru-RU"/>
        </a:p>
      </dgm:t>
    </dgm:pt>
    <dgm:pt modelId="{AC76EEA3-BC90-43E9-A311-7769FA4D7BF9}">
      <dgm:prSet phldrT="[Текст]"/>
      <dgm:spPr>
        <a:solidFill>
          <a:srgbClr val="FFC000"/>
        </a:solidFill>
      </dgm:spPr>
      <dgm:t>
        <a:bodyPr/>
        <a:lstStyle/>
        <a:p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Запрещенные гражданско-правовые сделки(например, принятие в дар или дарение подарков, оказание услуг госслужащему третьими лицами)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FDEB3EE7-4741-4131-88A5-E9DFE2FF875E}" type="parTrans" cxnId="{2DD32AA8-3D5B-4DB8-8A0F-078643E19FC2}">
      <dgm:prSet/>
      <dgm:spPr/>
      <dgm:t>
        <a:bodyPr/>
        <a:lstStyle/>
        <a:p>
          <a:endParaRPr lang="ru-RU"/>
        </a:p>
      </dgm:t>
    </dgm:pt>
    <dgm:pt modelId="{71B37856-3655-4082-B7F5-194F6058D136}" type="sibTrans" cxnId="{2DD32AA8-3D5B-4DB8-8A0F-078643E19FC2}">
      <dgm:prSet/>
      <dgm:spPr/>
      <dgm:t>
        <a:bodyPr/>
        <a:lstStyle/>
        <a:p>
          <a:endParaRPr lang="ru-RU"/>
        </a:p>
      </dgm:t>
    </dgm:pt>
    <dgm:pt modelId="{414E1170-76C1-4C49-B4DB-14E4C0D85E23}" type="pres">
      <dgm:prSet presAssocID="{017207BD-666F-442B-8542-FB723C57E37E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352D4B0-4B55-411C-A91A-E56AE3C3517D}" type="pres">
      <dgm:prSet presAssocID="{017207BD-666F-442B-8542-FB723C57E37E}" presName="diamond" presStyleLbl="bgShp" presStyleIdx="0" presStyleCnt="1"/>
      <dgm:spPr/>
    </dgm:pt>
    <dgm:pt modelId="{C287894D-99E4-4050-A2B5-E337DB33475C}" type="pres">
      <dgm:prSet presAssocID="{017207BD-666F-442B-8542-FB723C57E37E}" presName="quad1" presStyleLbl="node1" presStyleIdx="0" presStyleCnt="4" custScaleX="259688" custScaleY="115858" custLinFactNeighborX="-84451" custLinFactNeighborY="-1059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A4D7E0-9BBD-4C9B-BD79-27796DA6463E}" type="pres">
      <dgm:prSet presAssocID="{017207BD-666F-442B-8542-FB723C57E37E}" presName="quad2" presStyleLbl="node1" presStyleIdx="1" presStyleCnt="4" custScaleX="266449" custScaleY="115858" custLinFactNeighborX="88672" custLinFactNeighborY="-1234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8918BE-7DE4-4AD4-A953-5CC5DCC79182}" type="pres">
      <dgm:prSet presAssocID="{017207BD-666F-442B-8542-FB723C57E37E}" presName="quad3" presStyleLbl="node1" presStyleIdx="2" presStyleCnt="4" custScaleX="259688" custScaleY="115858" custLinFactNeighborX="-86712" custLinFactNeighborY="1000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C502D3-9DF8-4A45-BF1C-08715C55990D}" type="pres">
      <dgm:prSet presAssocID="{017207BD-666F-442B-8542-FB723C57E37E}" presName="quad4" presStyleLbl="node1" presStyleIdx="3" presStyleCnt="4" custScaleX="266449" custScaleY="115858" custLinFactNeighborX="88671" custLinFactNeighborY="1175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854AFC-3B64-40BE-8C16-ADE1F28274CC}" type="presOf" srcId="{FF4E04E0-A97C-4FF7-A5E7-1F0FD9EC2D82}" destId="{E4A4D7E0-9BBD-4C9B-BD79-27796DA6463E}" srcOrd="0" destOrd="0" presId="urn:microsoft.com/office/officeart/2005/8/layout/matrix3"/>
    <dgm:cxn modelId="{960FE7C0-EE0D-4363-8B82-38FF8F19DABC}" type="presOf" srcId="{017207BD-666F-442B-8542-FB723C57E37E}" destId="{414E1170-76C1-4C49-B4DB-14E4C0D85E23}" srcOrd="0" destOrd="0" presId="urn:microsoft.com/office/officeart/2005/8/layout/matrix3"/>
    <dgm:cxn modelId="{846A7D67-1E7B-4283-A4A3-1F9876A1A9F5}" srcId="{017207BD-666F-442B-8542-FB723C57E37E}" destId="{E647418F-EE90-43FA-9036-8D9FD64A6C8E}" srcOrd="0" destOrd="0" parTransId="{E50CEEDF-0A54-4967-8BC9-8207C0044DF2}" sibTransId="{6E91A0C4-1E72-41DE-BAA9-340D7495B72A}"/>
    <dgm:cxn modelId="{227ECA98-98D9-4A15-B56A-5581811090A9}" type="presOf" srcId="{AC76EEA3-BC90-43E9-A311-7769FA4D7BF9}" destId="{09C502D3-9DF8-4A45-BF1C-08715C55990D}" srcOrd="0" destOrd="0" presId="urn:microsoft.com/office/officeart/2005/8/layout/matrix3"/>
    <dgm:cxn modelId="{2DD32AA8-3D5B-4DB8-8A0F-078643E19FC2}" srcId="{017207BD-666F-442B-8542-FB723C57E37E}" destId="{AC76EEA3-BC90-43E9-A311-7769FA4D7BF9}" srcOrd="3" destOrd="0" parTransId="{FDEB3EE7-4741-4131-88A5-E9DFE2FF875E}" sibTransId="{71B37856-3655-4082-B7F5-194F6058D136}"/>
    <dgm:cxn modelId="{4818B62C-2553-4059-8093-0C613C90B37B}" type="presOf" srcId="{E647418F-EE90-43FA-9036-8D9FD64A6C8E}" destId="{C287894D-99E4-4050-A2B5-E337DB33475C}" srcOrd="0" destOrd="0" presId="urn:microsoft.com/office/officeart/2005/8/layout/matrix3"/>
    <dgm:cxn modelId="{1A7374A6-5786-41C4-97B3-9A325D17515F}" srcId="{017207BD-666F-442B-8542-FB723C57E37E}" destId="{A8AD0A1F-D597-4A8A-9BCE-33ACDEB5EF2E}" srcOrd="2" destOrd="0" parTransId="{3159B929-D572-49CD-AA9F-51FC173F9097}" sibTransId="{07892054-FB51-4750-B8AF-9C70F5F7D6B5}"/>
    <dgm:cxn modelId="{EA74998C-0196-4EAB-B05A-FC8BDC2D422E}" srcId="{017207BD-666F-442B-8542-FB723C57E37E}" destId="{FF4E04E0-A97C-4FF7-A5E7-1F0FD9EC2D82}" srcOrd="1" destOrd="0" parTransId="{769E67B5-0338-4807-84EC-293528A24009}" sibTransId="{8E354244-2C37-4A13-A262-A625DBECE4FD}"/>
    <dgm:cxn modelId="{A69899C2-3145-471D-B8FE-E6AC5757EA55}" type="presOf" srcId="{A8AD0A1F-D597-4A8A-9BCE-33ACDEB5EF2E}" destId="{5E8918BE-7DE4-4AD4-A953-5CC5DCC79182}" srcOrd="0" destOrd="0" presId="urn:microsoft.com/office/officeart/2005/8/layout/matrix3"/>
    <dgm:cxn modelId="{FFDCFEE3-CC9C-49B6-BF90-6CB498E5A227}" type="presParOf" srcId="{414E1170-76C1-4C49-B4DB-14E4C0D85E23}" destId="{8352D4B0-4B55-411C-A91A-E56AE3C3517D}" srcOrd="0" destOrd="0" presId="urn:microsoft.com/office/officeart/2005/8/layout/matrix3"/>
    <dgm:cxn modelId="{8D71E69C-50C9-4EEF-A2D3-A1C8A6D2FA10}" type="presParOf" srcId="{414E1170-76C1-4C49-B4DB-14E4C0D85E23}" destId="{C287894D-99E4-4050-A2B5-E337DB33475C}" srcOrd="1" destOrd="0" presId="urn:microsoft.com/office/officeart/2005/8/layout/matrix3"/>
    <dgm:cxn modelId="{D9EEADCF-2582-4D36-BEC9-F9B7349A0770}" type="presParOf" srcId="{414E1170-76C1-4C49-B4DB-14E4C0D85E23}" destId="{E4A4D7E0-9BBD-4C9B-BD79-27796DA6463E}" srcOrd="2" destOrd="0" presId="urn:microsoft.com/office/officeart/2005/8/layout/matrix3"/>
    <dgm:cxn modelId="{6AAAF2E0-28BA-4893-A438-FA2EF300DBD0}" type="presParOf" srcId="{414E1170-76C1-4C49-B4DB-14E4C0D85E23}" destId="{5E8918BE-7DE4-4AD4-A953-5CC5DCC79182}" srcOrd="3" destOrd="0" presId="urn:microsoft.com/office/officeart/2005/8/layout/matrix3"/>
    <dgm:cxn modelId="{1FA01B72-2F8C-404B-A5FE-98C7F57B8B45}" type="presParOf" srcId="{414E1170-76C1-4C49-B4DB-14E4C0D85E23}" destId="{09C502D3-9DF8-4A45-BF1C-08715C55990D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D2D54A-2777-4440-9A90-FE97086E7624}" type="doc">
      <dgm:prSet loTypeId="urn:microsoft.com/office/officeart/2005/8/layout/arrow5" loCatId="process" qsTypeId="urn:microsoft.com/office/officeart/2005/8/quickstyle/3d3" qsCatId="3D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C2A666C2-0FB0-439D-9378-9B6583A2657F}">
      <dgm:prSet phldrT="[Текст]"/>
      <dgm:spPr/>
      <dgm:t>
        <a:bodyPr/>
        <a:lstStyle/>
        <a:p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Получение взятки (статья 290)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FC583ABA-73E4-4D34-B3F0-85E887F3ADEF}" type="parTrans" cxnId="{6B68B116-40FC-4B05-86AB-AC3502F1B1B7}">
      <dgm:prSet/>
      <dgm:spPr/>
      <dgm:t>
        <a:bodyPr/>
        <a:lstStyle/>
        <a:p>
          <a:endParaRPr lang="ru-RU"/>
        </a:p>
      </dgm:t>
    </dgm:pt>
    <dgm:pt modelId="{6995FB68-231F-41FB-9C49-FA7D01DE9959}" type="sibTrans" cxnId="{6B68B116-40FC-4B05-86AB-AC3502F1B1B7}">
      <dgm:prSet/>
      <dgm:spPr/>
      <dgm:t>
        <a:bodyPr/>
        <a:lstStyle/>
        <a:p>
          <a:endParaRPr lang="ru-RU"/>
        </a:p>
      </dgm:t>
    </dgm:pt>
    <dgm:pt modelId="{F52EB063-417C-4E69-B4C9-E8989FA62235}">
      <dgm:prSet phldrT="[Текст]"/>
      <dgm:spPr/>
      <dgm:t>
        <a:bodyPr/>
        <a:lstStyle/>
        <a:p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Дача взятки (статья 291)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FB5F1405-C67B-4D42-BF2E-217A1E77E11D}" type="parTrans" cxnId="{A1752DAD-A788-4117-97A1-9AF35CF0D5DD}">
      <dgm:prSet/>
      <dgm:spPr/>
      <dgm:t>
        <a:bodyPr/>
        <a:lstStyle/>
        <a:p>
          <a:endParaRPr lang="ru-RU"/>
        </a:p>
      </dgm:t>
    </dgm:pt>
    <dgm:pt modelId="{8F4D362C-8772-469B-A066-B7E3F90571E2}" type="sibTrans" cxnId="{A1752DAD-A788-4117-97A1-9AF35CF0D5DD}">
      <dgm:prSet/>
      <dgm:spPr/>
      <dgm:t>
        <a:bodyPr/>
        <a:lstStyle/>
        <a:p>
          <a:endParaRPr lang="ru-RU"/>
        </a:p>
      </dgm:t>
    </dgm:pt>
    <dgm:pt modelId="{3DAADD0B-E976-4D50-B358-FD7316A7D43B}" type="pres">
      <dgm:prSet presAssocID="{99D2D54A-2777-4440-9A90-FE97086E762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F597FEB-E614-412E-8830-2BFFB6230EF6}" type="pres">
      <dgm:prSet presAssocID="{C2A666C2-0FB0-439D-9378-9B6583A2657F}" presName="arrow" presStyleLbl="node1" presStyleIdx="0" presStyleCnt="2" custScaleY="1001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5B03E3-BA88-43CA-B10D-A0AD807EDC9F}" type="pres">
      <dgm:prSet presAssocID="{F52EB063-417C-4E69-B4C9-E8989FA62235}" presName="arrow" presStyleLbl="node1" presStyleIdx="1" presStyleCnt="2" custScaleY="100106" custRadScaleRad="98022" custRadScaleInc="-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B6FF83-996E-49FC-9E1B-A631B32AE4C3}" type="presOf" srcId="{C2A666C2-0FB0-439D-9378-9B6583A2657F}" destId="{8F597FEB-E614-412E-8830-2BFFB6230EF6}" srcOrd="0" destOrd="0" presId="urn:microsoft.com/office/officeart/2005/8/layout/arrow5"/>
    <dgm:cxn modelId="{6B68B116-40FC-4B05-86AB-AC3502F1B1B7}" srcId="{99D2D54A-2777-4440-9A90-FE97086E7624}" destId="{C2A666C2-0FB0-439D-9378-9B6583A2657F}" srcOrd="0" destOrd="0" parTransId="{FC583ABA-73E4-4D34-B3F0-85E887F3ADEF}" sibTransId="{6995FB68-231F-41FB-9C49-FA7D01DE9959}"/>
    <dgm:cxn modelId="{CC477069-5473-4212-930C-FA13ABF4673A}" type="presOf" srcId="{99D2D54A-2777-4440-9A90-FE97086E7624}" destId="{3DAADD0B-E976-4D50-B358-FD7316A7D43B}" srcOrd="0" destOrd="0" presId="urn:microsoft.com/office/officeart/2005/8/layout/arrow5"/>
    <dgm:cxn modelId="{A1752DAD-A788-4117-97A1-9AF35CF0D5DD}" srcId="{99D2D54A-2777-4440-9A90-FE97086E7624}" destId="{F52EB063-417C-4E69-B4C9-E8989FA62235}" srcOrd="1" destOrd="0" parTransId="{FB5F1405-C67B-4D42-BF2E-217A1E77E11D}" sibTransId="{8F4D362C-8772-469B-A066-B7E3F90571E2}"/>
    <dgm:cxn modelId="{21610A6E-F7D4-4EE7-89FE-2D89FC585A3F}" type="presOf" srcId="{F52EB063-417C-4E69-B4C9-E8989FA62235}" destId="{975B03E3-BA88-43CA-B10D-A0AD807EDC9F}" srcOrd="0" destOrd="0" presId="urn:microsoft.com/office/officeart/2005/8/layout/arrow5"/>
    <dgm:cxn modelId="{6323D838-4925-4163-B057-D0C19EFCAA2E}" type="presParOf" srcId="{3DAADD0B-E976-4D50-B358-FD7316A7D43B}" destId="{8F597FEB-E614-412E-8830-2BFFB6230EF6}" srcOrd="0" destOrd="0" presId="urn:microsoft.com/office/officeart/2005/8/layout/arrow5"/>
    <dgm:cxn modelId="{26CF73BE-B9D9-47B3-B35D-B76A52743A05}" type="presParOf" srcId="{3DAADD0B-E976-4D50-B358-FD7316A7D43B}" destId="{975B03E3-BA88-43CA-B10D-A0AD807EDC9F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65C1C33-E4EF-4EEC-B75E-48573A7C0D1A}" type="doc">
      <dgm:prSet loTypeId="urn:microsoft.com/office/officeart/2005/8/layout/default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00A7B1E0-626A-4A01-B9B0-D934F32E9D15}">
      <dgm:prSet phldrT="[Текст]"/>
      <dgm:spPr/>
      <dgm:t>
        <a:bodyPr/>
        <a:lstStyle/>
        <a:p>
          <a:r>
            <a:rPr lang="ru-RU" dirty="0" smtClean="0">
              <a:solidFill>
                <a:schemeClr val="tx1">
                  <a:lumMod val="95000"/>
                  <a:lumOff val="5000"/>
                </a:schemeClr>
              </a:solidFill>
            </a:rPr>
            <a:t>не допускать категорических высказываний о готовности дать взятку</a:t>
          </a:r>
        </a:p>
      </dgm:t>
    </dgm:pt>
    <dgm:pt modelId="{E16F09CB-1B18-4467-B662-AB146E8D60E8}" type="parTrans" cxnId="{900D45AA-A711-4783-81CB-CBF5E2B540C4}">
      <dgm:prSet/>
      <dgm:spPr/>
      <dgm:t>
        <a:bodyPr/>
        <a:lstStyle/>
        <a:p>
          <a:endParaRPr lang="ru-RU"/>
        </a:p>
      </dgm:t>
    </dgm:pt>
    <dgm:pt modelId="{B54FF0D8-014E-4FD0-ABE9-B59B15BBA35F}" type="sibTrans" cxnId="{900D45AA-A711-4783-81CB-CBF5E2B540C4}">
      <dgm:prSet/>
      <dgm:spPr/>
      <dgm:t>
        <a:bodyPr/>
        <a:lstStyle/>
        <a:p>
          <a:endParaRPr lang="ru-RU"/>
        </a:p>
      </dgm:t>
    </dgm:pt>
    <dgm:pt modelId="{E4C1DB20-552E-4152-BF45-64A57B6BF501}">
      <dgm:prSet phldrT="[Текст]"/>
      <dgm:spPr/>
      <dgm:t>
        <a:bodyPr/>
        <a:lstStyle/>
        <a:p>
          <a:r>
            <a:rPr lang="ru-RU" dirty="0" smtClean="0">
              <a:solidFill>
                <a:schemeClr val="tx1">
                  <a:lumMod val="95000"/>
                  <a:lumOff val="5000"/>
                </a:schemeClr>
              </a:solidFill>
            </a:rPr>
            <a:t>внимательно выслушать и точно запомнить поставленные Вам условия</a:t>
          </a:r>
          <a:endParaRPr lang="ru-RU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7173FAC8-F5DA-4DA7-905F-8B1CFB1312B1}" type="parTrans" cxnId="{0A3190FE-9160-4A45-B7D6-69F13D7B18FF}">
      <dgm:prSet/>
      <dgm:spPr/>
      <dgm:t>
        <a:bodyPr/>
        <a:lstStyle/>
        <a:p>
          <a:endParaRPr lang="ru-RU"/>
        </a:p>
      </dgm:t>
    </dgm:pt>
    <dgm:pt modelId="{B96205B7-883F-4E0A-AD1A-13E0F3456BA5}" type="sibTrans" cxnId="{0A3190FE-9160-4A45-B7D6-69F13D7B18FF}">
      <dgm:prSet/>
      <dgm:spPr/>
      <dgm:t>
        <a:bodyPr/>
        <a:lstStyle/>
        <a:p>
          <a:endParaRPr lang="ru-RU"/>
        </a:p>
      </dgm:t>
    </dgm:pt>
    <dgm:pt modelId="{2CE576A4-3C9D-4285-ABF0-9D4716248BE7}">
      <dgm:prSet phldrT="[Текст]"/>
      <dgm:spPr/>
      <dgm:t>
        <a:bodyPr/>
        <a:lstStyle/>
        <a:p>
          <a:r>
            <a:rPr lang="ru-RU" dirty="0" smtClean="0">
              <a:solidFill>
                <a:schemeClr val="tx1">
                  <a:lumMod val="95000"/>
                  <a:lumOff val="5000"/>
                </a:schemeClr>
              </a:solidFill>
            </a:rPr>
            <a:t>постараться перенести вопрос о времени и месте передачи взятки до следующей беседы </a:t>
          </a:r>
          <a:endParaRPr lang="ru-RU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ACA68BF6-5080-4F39-977A-964BFB5021D4}" type="parTrans" cxnId="{53734F46-F40F-4B04-9F12-77B3FC242171}">
      <dgm:prSet/>
      <dgm:spPr/>
      <dgm:t>
        <a:bodyPr/>
        <a:lstStyle/>
        <a:p>
          <a:endParaRPr lang="ru-RU"/>
        </a:p>
      </dgm:t>
    </dgm:pt>
    <dgm:pt modelId="{C6A83269-E001-44C2-B30C-89A57C73B259}" type="sibTrans" cxnId="{53734F46-F40F-4B04-9F12-77B3FC242171}">
      <dgm:prSet/>
      <dgm:spPr/>
      <dgm:t>
        <a:bodyPr/>
        <a:lstStyle/>
        <a:p>
          <a:endParaRPr lang="ru-RU"/>
        </a:p>
      </dgm:t>
    </dgm:pt>
    <dgm:pt modelId="{E8B29C6B-4DB4-4EDE-9A31-E5A63BA291A9}">
      <dgm:prSet phldrT="[Текст]"/>
      <dgm:spPr/>
      <dgm:t>
        <a:bodyPr/>
        <a:lstStyle/>
        <a:p>
          <a:r>
            <a:rPr lang="ru-RU" dirty="0" smtClean="0">
              <a:solidFill>
                <a:schemeClr val="tx1">
                  <a:lumMod val="95000"/>
                  <a:lumOff val="5000"/>
                </a:schemeClr>
              </a:solidFill>
            </a:rPr>
            <a:t>поинтересоваться у собеседника о гарантиях решения вопроса в случае дачи взятки</a:t>
          </a:r>
          <a:endParaRPr lang="ru-RU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C743F59B-0E7D-4ACD-A677-A69AF53E9B77}" type="parTrans" cxnId="{816EEDDC-3898-4C48-8429-56288C8EBA11}">
      <dgm:prSet/>
      <dgm:spPr/>
      <dgm:t>
        <a:bodyPr/>
        <a:lstStyle/>
        <a:p>
          <a:endParaRPr lang="ru-RU"/>
        </a:p>
      </dgm:t>
    </dgm:pt>
    <dgm:pt modelId="{F63C3042-78E2-4171-90E0-6421DDFAFC57}" type="sibTrans" cxnId="{816EEDDC-3898-4C48-8429-56288C8EBA11}">
      <dgm:prSet/>
      <dgm:spPr/>
      <dgm:t>
        <a:bodyPr/>
        <a:lstStyle/>
        <a:p>
          <a:endParaRPr lang="ru-RU"/>
        </a:p>
      </dgm:t>
    </dgm:pt>
    <dgm:pt modelId="{D8158F73-805E-4733-B195-FE68E801171B}">
      <dgm:prSet phldrT="[Текст]"/>
      <dgm:spPr/>
      <dgm:t>
        <a:bodyPr/>
        <a:lstStyle/>
        <a:p>
          <a:r>
            <a:rPr lang="ru-RU" dirty="0" smtClean="0">
              <a:solidFill>
                <a:schemeClr val="tx1">
                  <a:lumMod val="95000"/>
                  <a:lumOff val="5000"/>
                </a:schemeClr>
              </a:solidFill>
            </a:rPr>
            <a:t>не берите инициативу в разговоре на себя</a:t>
          </a:r>
          <a:endParaRPr lang="ru-RU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A54D8B34-E40A-46A4-BE50-3A8BE514F7A6}" type="parTrans" cxnId="{C0045E56-F185-44E2-A024-A4EF106DA976}">
      <dgm:prSet/>
      <dgm:spPr/>
      <dgm:t>
        <a:bodyPr/>
        <a:lstStyle/>
        <a:p>
          <a:endParaRPr lang="ru-RU"/>
        </a:p>
      </dgm:t>
    </dgm:pt>
    <dgm:pt modelId="{8D42310C-7B05-493E-935F-D995C946E898}" type="sibTrans" cxnId="{C0045E56-F185-44E2-A024-A4EF106DA976}">
      <dgm:prSet/>
      <dgm:spPr/>
      <dgm:t>
        <a:bodyPr/>
        <a:lstStyle/>
        <a:p>
          <a:endParaRPr lang="ru-RU"/>
        </a:p>
      </dgm:t>
    </dgm:pt>
    <dgm:pt modelId="{68E71247-BC27-446F-B007-49F309C6D26C}" type="pres">
      <dgm:prSet presAssocID="{165C1C33-E4EF-4EEC-B75E-48573A7C0D1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8B3AC0-7D46-44FF-A148-0AF180FE6BFC}" type="pres">
      <dgm:prSet presAssocID="{00A7B1E0-626A-4A01-B9B0-D934F32E9D15}" presName="node" presStyleLbl="node1" presStyleIdx="0" presStyleCnt="5" custLinFactNeighborX="2428" custLinFactNeighborY="-24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FEDF95-8091-4DD8-91C8-856532324D10}" type="pres">
      <dgm:prSet presAssocID="{B54FF0D8-014E-4FD0-ABE9-B59B15BBA35F}" presName="sibTrans" presStyleCnt="0"/>
      <dgm:spPr/>
    </dgm:pt>
    <dgm:pt modelId="{692B4C0A-56D8-4700-AA77-1E21BA84EFDF}" type="pres">
      <dgm:prSet presAssocID="{E4C1DB20-552E-4152-BF45-64A57B6BF501}" presName="node" presStyleLbl="node1" presStyleIdx="1" presStyleCnt="5" custLinFactNeighborX="372" custLinFactNeighborY="-32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6B4D26-DCFF-44F3-A78A-9FD43723D2AD}" type="pres">
      <dgm:prSet presAssocID="{B96205B7-883F-4E0A-AD1A-13E0F3456BA5}" presName="sibTrans" presStyleCnt="0"/>
      <dgm:spPr/>
    </dgm:pt>
    <dgm:pt modelId="{AED756F3-90FE-4DC8-AC0C-2ACD6ED37CBC}" type="pres">
      <dgm:prSet presAssocID="{2CE576A4-3C9D-4285-ABF0-9D4716248BE7}" presName="node" presStyleLbl="node1" presStyleIdx="2" presStyleCnt="5" custLinFactNeighborX="-3399" custLinFactNeighborY="-40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1BF2C3-9917-45FA-BE8F-4A519A526E46}" type="pres">
      <dgm:prSet presAssocID="{C6A83269-E001-44C2-B30C-89A57C73B259}" presName="sibTrans" presStyleCnt="0"/>
      <dgm:spPr/>
    </dgm:pt>
    <dgm:pt modelId="{BED07082-6FB2-4528-A03C-F0AEF1341729}" type="pres">
      <dgm:prSet presAssocID="{E8B29C6B-4DB4-4EDE-9A31-E5A63BA291A9}" presName="node" presStyleLbl="node1" presStyleIdx="3" presStyleCnt="5" custLinFactNeighborX="-38915" custLinFactNeighborY="60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9251D2-47A2-40C5-BD6B-1D364775227C}" type="pres">
      <dgm:prSet presAssocID="{F63C3042-78E2-4171-90E0-6421DDFAFC57}" presName="sibTrans" presStyleCnt="0"/>
      <dgm:spPr/>
    </dgm:pt>
    <dgm:pt modelId="{9C9C217F-5C46-4B57-BDD8-C59E58469DD9}" type="pres">
      <dgm:prSet presAssocID="{D8158F73-805E-4733-B195-FE68E801171B}" presName="node" presStyleLbl="node1" presStyleIdx="4" presStyleCnt="5" custLinFactNeighborX="36435" custLinFactNeighborY="73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9EF6D0A-6C74-404C-A347-1F4A674B5E7E}" type="presOf" srcId="{165C1C33-E4EF-4EEC-B75E-48573A7C0D1A}" destId="{68E71247-BC27-446F-B007-49F309C6D26C}" srcOrd="0" destOrd="0" presId="urn:microsoft.com/office/officeart/2005/8/layout/default"/>
    <dgm:cxn modelId="{0E697CF5-2AFB-4564-8F73-E2D3F1CC0C38}" type="presOf" srcId="{00A7B1E0-626A-4A01-B9B0-D934F32E9D15}" destId="{EE8B3AC0-7D46-44FF-A148-0AF180FE6BFC}" srcOrd="0" destOrd="0" presId="urn:microsoft.com/office/officeart/2005/8/layout/default"/>
    <dgm:cxn modelId="{900D45AA-A711-4783-81CB-CBF5E2B540C4}" srcId="{165C1C33-E4EF-4EEC-B75E-48573A7C0D1A}" destId="{00A7B1E0-626A-4A01-B9B0-D934F32E9D15}" srcOrd="0" destOrd="0" parTransId="{E16F09CB-1B18-4467-B662-AB146E8D60E8}" sibTransId="{B54FF0D8-014E-4FD0-ABE9-B59B15BBA35F}"/>
    <dgm:cxn modelId="{53734F46-F40F-4B04-9F12-77B3FC242171}" srcId="{165C1C33-E4EF-4EEC-B75E-48573A7C0D1A}" destId="{2CE576A4-3C9D-4285-ABF0-9D4716248BE7}" srcOrd="2" destOrd="0" parTransId="{ACA68BF6-5080-4F39-977A-964BFB5021D4}" sibTransId="{C6A83269-E001-44C2-B30C-89A57C73B259}"/>
    <dgm:cxn modelId="{C0045E56-F185-44E2-A024-A4EF106DA976}" srcId="{165C1C33-E4EF-4EEC-B75E-48573A7C0D1A}" destId="{D8158F73-805E-4733-B195-FE68E801171B}" srcOrd="4" destOrd="0" parTransId="{A54D8B34-E40A-46A4-BE50-3A8BE514F7A6}" sibTransId="{8D42310C-7B05-493E-935F-D995C946E898}"/>
    <dgm:cxn modelId="{816EEDDC-3898-4C48-8429-56288C8EBA11}" srcId="{165C1C33-E4EF-4EEC-B75E-48573A7C0D1A}" destId="{E8B29C6B-4DB4-4EDE-9A31-E5A63BA291A9}" srcOrd="3" destOrd="0" parTransId="{C743F59B-0E7D-4ACD-A677-A69AF53E9B77}" sibTransId="{F63C3042-78E2-4171-90E0-6421DDFAFC57}"/>
    <dgm:cxn modelId="{9BD28B8E-22FE-4ECF-B685-674A38286B67}" type="presOf" srcId="{D8158F73-805E-4733-B195-FE68E801171B}" destId="{9C9C217F-5C46-4B57-BDD8-C59E58469DD9}" srcOrd="0" destOrd="0" presId="urn:microsoft.com/office/officeart/2005/8/layout/default"/>
    <dgm:cxn modelId="{FC3E1D58-F9E6-4390-98F7-5386C275D3B8}" type="presOf" srcId="{E8B29C6B-4DB4-4EDE-9A31-E5A63BA291A9}" destId="{BED07082-6FB2-4528-A03C-F0AEF1341729}" srcOrd="0" destOrd="0" presId="urn:microsoft.com/office/officeart/2005/8/layout/default"/>
    <dgm:cxn modelId="{0A3190FE-9160-4A45-B7D6-69F13D7B18FF}" srcId="{165C1C33-E4EF-4EEC-B75E-48573A7C0D1A}" destId="{E4C1DB20-552E-4152-BF45-64A57B6BF501}" srcOrd="1" destOrd="0" parTransId="{7173FAC8-F5DA-4DA7-905F-8B1CFB1312B1}" sibTransId="{B96205B7-883F-4E0A-AD1A-13E0F3456BA5}"/>
    <dgm:cxn modelId="{5C8194D3-27C6-46D9-B9A7-CE9C59F6944D}" type="presOf" srcId="{2CE576A4-3C9D-4285-ABF0-9D4716248BE7}" destId="{AED756F3-90FE-4DC8-AC0C-2ACD6ED37CBC}" srcOrd="0" destOrd="0" presId="urn:microsoft.com/office/officeart/2005/8/layout/default"/>
    <dgm:cxn modelId="{89EF0613-E4CD-43AF-86DD-7B68B4B7DA34}" type="presOf" srcId="{E4C1DB20-552E-4152-BF45-64A57B6BF501}" destId="{692B4C0A-56D8-4700-AA77-1E21BA84EFDF}" srcOrd="0" destOrd="0" presId="urn:microsoft.com/office/officeart/2005/8/layout/default"/>
    <dgm:cxn modelId="{88B4BACC-CB62-4A28-BFB2-2467DD3B29E4}" type="presParOf" srcId="{68E71247-BC27-446F-B007-49F309C6D26C}" destId="{EE8B3AC0-7D46-44FF-A148-0AF180FE6BFC}" srcOrd="0" destOrd="0" presId="urn:microsoft.com/office/officeart/2005/8/layout/default"/>
    <dgm:cxn modelId="{E5F8B356-CFF2-41F7-AB43-CD2AEB311C06}" type="presParOf" srcId="{68E71247-BC27-446F-B007-49F309C6D26C}" destId="{87FEDF95-8091-4DD8-91C8-856532324D10}" srcOrd="1" destOrd="0" presId="urn:microsoft.com/office/officeart/2005/8/layout/default"/>
    <dgm:cxn modelId="{C0A123F4-F369-4397-9202-5A587F652578}" type="presParOf" srcId="{68E71247-BC27-446F-B007-49F309C6D26C}" destId="{692B4C0A-56D8-4700-AA77-1E21BA84EFDF}" srcOrd="2" destOrd="0" presId="urn:microsoft.com/office/officeart/2005/8/layout/default"/>
    <dgm:cxn modelId="{F61F11F8-9F14-443B-A965-6F700BD0BE0B}" type="presParOf" srcId="{68E71247-BC27-446F-B007-49F309C6D26C}" destId="{186B4D26-DCFF-44F3-A78A-9FD43723D2AD}" srcOrd="3" destOrd="0" presId="urn:microsoft.com/office/officeart/2005/8/layout/default"/>
    <dgm:cxn modelId="{EBDD20F2-9DEE-4450-8C2F-C51C1E067867}" type="presParOf" srcId="{68E71247-BC27-446F-B007-49F309C6D26C}" destId="{AED756F3-90FE-4DC8-AC0C-2ACD6ED37CBC}" srcOrd="4" destOrd="0" presId="urn:microsoft.com/office/officeart/2005/8/layout/default"/>
    <dgm:cxn modelId="{B8E15C1F-C4E5-4212-854A-7D6C29A67801}" type="presParOf" srcId="{68E71247-BC27-446F-B007-49F309C6D26C}" destId="{B71BF2C3-9917-45FA-BE8F-4A519A526E46}" srcOrd="5" destOrd="0" presId="urn:microsoft.com/office/officeart/2005/8/layout/default"/>
    <dgm:cxn modelId="{9A82C5D5-E90A-458D-8411-D1C51DFB0C1D}" type="presParOf" srcId="{68E71247-BC27-446F-B007-49F309C6D26C}" destId="{BED07082-6FB2-4528-A03C-F0AEF1341729}" srcOrd="6" destOrd="0" presId="urn:microsoft.com/office/officeart/2005/8/layout/default"/>
    <dgm:cxn modelId="{26F80268-B197-4FDE-BCD3-251778E5BB46}" type="presParOf" srcId="{68E71247-BC27-446F-B007-49F309C6D26C}" destId="{5E9251D2-47A2-40C5-BD6B-1D364775227C}" srcOrd="7" destOrd="0" presId="urn:microsoft.com/office/officeart/2005/8/layout/default"/>
    <dgm:cxn modelId="{36A1E3E7-5571-43CD-BF69-AAD3974A85AD}" type="presParOf" srcId="{68E71247-BC27-446F-B007-49F309C6D26C}" destId="{9C9C217F-5C46-4B57-BDD8-C59E58469DD9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C311A4-B3F5-404E-8438-CF6D68C042E4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7151EC-2021-4DF1-B73B-FA3D39CC41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644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76601" y="-317500"/>
            <a:ext cx="8915399" cy="2262781"/>
          </a:xfrm>
        </p:spPr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Коррупция и взятки</a:t>
            </a:r>
            <a:endParaRPr lang="ru-RU" b="1" dirty="0">
              <a:latin typeface="Arial Black" panose="020B0A04020102020204" pitchFamily="34" charset="0"/>
            </a:endParaRPr>
          </a:p>
        </p:txBody>
      </p:sp>
      <p:pic>
        <p:nvPicPr>
          <p:cNvPr id="5" name="муз. к презинтаци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7048500"/>
            <a:ext cx="609600" cy="609600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10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024" y="243110"/>
            <a:ext cx="8911687" cy="1280890"/>
          </a:xfrm>
        </p:spPr>
        <p:txBody>
          <a:bodyPr>
            <a:normAutofit fontScale="90000"/>
          </a:bodyPr>
          <a:lstStyle/>
          <a:p>
            <a:pPr algn="just"/>
            <a:r>
              <a:rPr lang="ru-RU" dirty="0"/>
              <a:t>Коррупцией считается - злоупотребление служебным положением, дача взятки, получение взятки, злоупотребление полномочиями, коммерческий подкуп либо иное незаконное использование физическим лицом своего должностного </a:t>
            </a:r>
            <a:r>
              <a:rPr lang="ru-RU" dirty="0" smtClean="0"/>
              <a:t>положения.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579" y="3678428"/>
            <a:ext cx="5852576" cy="3062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02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5525" y="0"/>
            <a:ext cx="8911687" cy="1280890"/>
          </a:xfrm>
        </p:spPr>
        <p:txBody>
          <a:bodyPr/>
          <a:lstStyle/>
          <a:p>
            <a:pPr algn="ctr"/>
            <a:r>
              <a:rPr lang="ru-RU" b="1" dirty="0">
                <a:latin typeface="Arial Black" panose="020B0A04020102020204" pitchFamily="34" charset="0"/>
              </a:rPr>
              <a:t>Формы  коррупции</a:t>
            </a:r>
            <a:br>
              <a:rPr lang="ru-RU" b="1" dirty="0">
                <a:latin typeface="Arial Black" panose="020B0A04020102020204" pitchFamily="34" charset="0"/>
              </a:rPr>
            </a:br>
            <a:endParaRPr lang="ru-RU" b="1" dirty="0">
              <a:latin typeface="Arial Black" panose="020B0A040201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7309712"/>
              </p:ext>
            </p:extLst>
          </p:nvPr>
        </p:nvGraphicFramePr>
        <p:xfrm>
          <a:off x="0" y="1280890"/>
          <a:ext cx="12191999" cy="5577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9485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Arial Black" panose="020B0A04020102020204" pitchFamily="34" charset="0"/>
              </a:rPr>
              <a:t>Уголовный кодекс Российской Федерации предусматривает два вида преступлений, связанных со взяткой: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0593703"/>
              </p:ext>
            </p:extLst>
          </p:nvPr>
        </p:nvGraphicFramePr>
        <p:xfrm>
          <a:off x="1649413" y="2628900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540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5556" y="172354"/>
            <a:ext cx="8911687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Arial Black" panose="020B0A04020102020204" pitchFamily="34" charset="0"/>
              </a:rPr>
              <a:t>ВАШИ ДЕЙСТВИЯ В СЛУЧАЕ ВЫМОГАТЕЛЬСТВА ИЛИ ПРОВОКАЦИИ ВЗЯТКИ (ПОДКУПА)</a:t>
            </a:r>
            <a:r>
              <a:rPr lang="ru-RU" b="1" dirty="0">
                <a:latin typeface="Arial Black" panose="020B0A04020102020204" pitchFamily="34" charset="0"/>
              </a:rPr>
              <a:t/>
            </a:r>
            <a:br>
              <a:rPr lang="ru-RU" b="1" dirty="0">
                <a:latin typeface="Arial Black" panose="020B0A04020102020204" pitchFamily="34" charset="0"/>
              </a:rPr>
            </a:br>
            <a:endParaRPr lang="ru-RU" dirty="0">
              <a:latin typeface="Arial Black" panose="020B0A040201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9722723"/>
              </p:ext>
            </p:extLst>
          </p:nvPr>
        </p:nvGraphicFramePr>
        <p:xfrm>
          <a:off x="541867" y="965199"/>
          <a:ext cx="11159066" cy="65701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116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5025" y="90710"/>
            <a:ext cx="8911687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Arial Black" panose="020B0A04020102020204" pitchFamily="34" charset="0"/>
              </a:rPr>
              <a:t>ЧТО СЛЕДУЕТ </a:t>
            </a:r>
            <a:r>
              <a:rPr lang="ru-RU" dirty="0" smtClean="0">
                <a:latin typeface="Arial Black" panose="020B0A04020102020204" pitchFamily="34" charset="0"/>
              </a:rPr>
              <a:t>ПРЕДПРИНЯТЬ </a:t>
            </a:r>
            <a:r>
              <a:rPr lang="ru-RU" dirty="0">
                <a:latin typeface="Arial Black" panose="020B0A04020102020204" pitchFamily="34" charset="0"/>
              </a:rPr>
              <a:t>СРАЗУ ПОСЛЕ СВЕРШИВШЕГОСЯ ФАКТА ВЫМОГАТЕЛЬСТВА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0700" y="1855277"/>
            <a:ext cx="4749800" cy="500380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  <a:latin typeface="Arial Black" panose="020B0A04020102020204" pitchFamily="34" charset="0"/>
              </a:rPr>
              <a:t>                                              Первый 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Arial Black" panose="020B0A04020102020204" pitchFamily="34" charset="0"/>
              </a:rPr>
              <a:t>вариант </a:t>
            </a: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  <a:latin typeface="Arial Black" panose="020B0A04020102020204" pitchFamily="34" charset="0"/>
              </a:rPr>
              <a:t>                                                                </a:t>
            </a:r>
            <a:r>
              <a:rPr lang="ru-RU" sz="2000" b="1" dirty="0" smtClean="0"/>
              <a:t>- </a:t>
            </a:r>
            <a:r>
              <a:rPr lang="ru-RU" sz="2000" b="1" dirty="0"/>
              <a:t>прекратить всяческие контакты с вымогателем, дать понять ему о Вашем отказе пойти на преступление и смириться с тем, что важный для Вас вопрос не будет решен, а вымогатель будет и дальше безнаказанно измываться над людьми, окружать себя сообщниками и коррупционными связями.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314" y="2730500"/>
            <a:ext cx="6778112" cy="4128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43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0125" y="90710"/>
            <a:ext cx="8911687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Arial Black" panose="020B0A04020102020204" pitchFamily="34" charset="0"/>
              </a:rPr>
              <a:t>ЧТО СЛЕДУЕТ ПРЕДПРИНЯТЬ СРАЗУ ПОСЛЕ СВЕРШИВШЕГОСЯ ФАКТА ВЫМОГАТЕЛЬСТВА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7900" y="2133600"/>
            <a:ext cx="4064000" cy="4724400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Arial Black" panose="020B0A04020102020204" pitchFamily="34" charset="0"/>
              </a:rPr>
              <a:t>Второй вариант </a:t>
            </a:r>
            <a:r>
              <a:rPr lang="ru-RU" sz="2000" b="1" dirty="0"/>
              <a:t>- встать на путь сопротивления взяточникам и вымогателям, исходя из четкого понимания, что только всем миром можно одолеть это зло, что человек должен в любых ситуациях сохранить свое достоинство и не становиться пособником преступления.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1524000"/>
            <a:ext cx="5422900" cy="511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15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7462" y="6999510"/>
            <a:ext cx="8911687" cy="128089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5899" y="930589"/>
            <a:ext cx="9294812" cy="6841811"/>
          </a:xfrm>
        </p:spPr>
        <p:txBody>
          <a:bodyPr/>
          <a:lstStyle/>
          <a:p>
            <a:r>
              <a:rPr lang="ru-RU" sz="2000" b="1" i="1" dirty="0">
                <a:latin typeface="Arial Black" panose="020B0A04020102020204" pitchFamily="34" charset="0"/>
              </a:rPr>
              <a:t>Если Вы избираете второй вариант, Вам следует</a:t>
            </a:r>
            <a:r>
              <a:rPr lang="ru-RU" sz="2000" b="1" i="1" dirty="0" smtClean="0">
                <a:latin typeface="Arial Black" panose="020B0A04020102020204" pitchFamily="34" charset="0"/>
              </a:rPr>
              <a:t>:</a:t>
            </a:r>
            <a:endParaRPr lang="en-US" sz="2000" b="1" i="1" dirty="0" smtClean="0">
              <a:latin typeface="Arial Black" panose="020B0A04020102020204" pitchFamily="34" charset="0"/>
            </a:endParaRPr>
          </a:p>
          <a:p>
            <a:endParaRPr lang="en-US" sz="2000" b="1" i="1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ru-RU" sz="2000" b="1" i="1" dirty="0">
                <a:latin typeface="Arial Black" panose="020B0A04020102020204" pitchFamily="34" charset="0"/>
              </a:rPr>
              <a:t/>
            </a:r>
            <a:br>
              <a:rPr lang="ru-RU" sz="2000" b="1" i="1" dirty="0">
                <a:latin typeface="Arial Black" panose="020B0A04020102020204" pitchFamily="34" charset="0"/>
              </a:rPr>
            </a:b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</a:rPr>
              <a:t>• по своему усмотрению обратиться с устным или письменным сообщением о готовящемся преступлении в один из </a:t>
            </a:r>
            <a:r>
              <a:rPr lang="ru-RU" sz="2000" b="1" i="1" dirty="0" smtClean="0">
                <a:solidFill>
                  <a:schemeClr val="accent1">
                    <a:lumMod val="50000"/>
                  </a:schemeClr>
                </a:solidFill>
              </a:rPr>
              <a:t>правоохранительных </a:t>
            </a: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</a:rPr>
              <a:t>органов по месту Вашего жительства или в их вышестоящие органы:</a:t>
            </a:r>
            <a:br>
              <a:rPr lang="ru-RU" sz="2000" b="1" i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</a:rPr>
              <a:t>• в органы внутренних дел – в городские отделения (отделы) милиции, управления (отделы) по борьбе с экономическими преступлениями, в краевые управления внутренних дел;</a:t>
            </a:r>
            <a:br>
              <a:rPr lang="ru-RU" sz="2000" b="1" i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</a:rPr>
              <a:t>• в органы Федеральной службы безопасности;</a:t>
            </a:r>
            <a:br>
              <a:rPr lang="ru-RU" sz="2000" b="1" i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</a:rPr>
              <a:t>• в органы прокуратуры;</a:t>
            </a:r>
            <a:br>
              <a:rPr lang="ru-RU" sz="2000" b="1" i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</a:rPr>
              <a:t>• в следственные подразделения следственного управления Следственного комитета при прокуратуре РФ.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23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2025" y="230410"/>
            <a:ext cx="8911687" cy="1280890"/>
          </a:xfrm>
        </p:spPr>
        <p:txBody>
          <a:bodyPr/>
          <a:lstStyle/>
          <a:p>
            <a:r>
              <a:rPr lang="ru-RU" b="1" i="1" dirty="0"/>
              <a:t>Ответственность за коррупцию.</a:t>
            </a:r>
            <a:br>
              <a:rPr lang="ru-RU" b="1" i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9312" y="2081895"/>
            <a:ext cx="4678916" cy="5486400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FF0000"/>
                </a:solidFill>
              </a:rPr>
              <a:t>За </a:t>
            </a:r>
            <a:r>
              <a:rPr lang="ru-RU" sz="2000" b="1" i="1" dirty="0">
                <a:solidFill>
                  <a:srgbClr val="FF0000"/>
                </a:solidFill>
              </a:rPr>
              <a:t>совершение коррупционных правонарушений граждане несут уголовную, административную, гражданско-правовую и дисциплинарную ответственность в соответствии с законодательством Российской Федерации.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728" y="2081895"/>
            <a:ext cx="6399612" cy="420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10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8837"/>
            <a:ext cx="12484100" cy="7627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44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225" y="-1395190"/>
            <a:ext cx="8911687" cy="128089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1612" y="1435100"/>
            <a:ext cx="8915400" cy="3777622"/>
          </a:xfrm>
        </p:spPr>
        <p:txBody>
          <a:bodyPr/>
          <a:lstStyle/>
          <a:p>
            <a:r>
              <a:rPr lang="ru-RU" smtClean="0"/>
              <a:t>СПАСИБО ЗА ВНИМАНИЕ!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78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304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158</TotalTime>
  <Words>339</Words>
  <Application>Microsoft Office PowerPoint</Application>
  <PresentationFormat>Широкоэкранный</PresentationFormat>
  <Paragraphs>26</Paragraphs>
  <Slides>11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Arial Black</vt:lpstr>
      <vt:lpstr>Calibri</vt:lpstr>
      <vt:lpstr>Century Gothic</vt:lpstr>
      <vt:lpstr>Wingdings 3</vt:lpstr>
      <vt:lpstr>Легкий дым</vt:lpstr>
      <vt:lpstr>Коррупция и взятки</vt:lpstr>
      <vt:lpstr>Коррупцией считается - злоупотребление служебным положением, дача взятки, получение взятки, злоупотребление полномочиями, коммерческий подкуп либо иное незаконное использование физическим лицом своего должностного положения. </vt:lpstr>
      <vt:lpstr>Формы  коррупции </vt:lpstr>
      <vt:lpstr>Уголовный кодекс Российской Федерации предусматривает два вида преступлений, связанных со взяткой: </vt:lpstr>
      <vt:lpstr>ВАШИ ДЕЙСТВИЯ В СЛУЧАЕ ВЫМОГАТЕЛЬСТВА ИЛИ ПРОВОКАЦИИ ВЗЯТКИ (ПОДКУПА) </vt:lpstr>
      <vt:lpstr>ЧТО СЛЕДУЕТ ПРЕДПРИНЯТЬ СРАЗУ ПОСЛЕ СВЕРШИВШЕГОСЯ ФАКТА ВЫМОГАТЕЛЬСТВА</vt:lpstr>
      <vt:lpstr>ЧТО СЛЕДУЕТ ПРЕДПРИНЯТЬ СРАЗУ ПОСЛЕ СВЕРШИВШЕГОСЯ ФАКТА ВЫМОГАТЕЛЬСТВА</vt:lpstr>
      <vt:lpstr>Презентация PowerPoint</vt:lpstr>
      <vt:lpstr>Ответственность за коррупцию. 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Коррупция и взятки</dc:title>
  <dc:creator>User</dc:creator>
  <cp:lastModifiedBy>User</cp:lastModifiedBy>
  <cp:revision>1</cp:revision>
  <dcterms:modified xsi:type="dcterms:W3CDTF">2024-10-17T13:03:37Z</dcterms:modified>
</cp:coreProperties>
</file>