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4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5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6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61" r:id="rId1"/>
    <p:sldMasterId id="2147483762" r:id="rId2"/>
    <p:sldMasterId id="2147483764" r:id="rId3"/>
    <p:sldMasterId id="2147483765" r:id="rId4"/>
    <p:sldMasterId id="2147483767" r:id="rId5"/>
    <p:sldMasterId id="2147483769" r:id="rId6"/>
    <p:sldMasterId id="2147483779" r:id="rId7"/>
  </p:sldMasterIdLst>
  <p:notesMasterIdLst>
    <p:notesMasterId r:id="rId28"/>
  </p:notesMasterIdLst>
  <p:sldIdLst>
    <p:sldId id="256" r:id="rId8"/>
    <p:sldId id="292" r:id="rId9"/>
    <p:sldId id="262" r:id="rId10"/>
    <p:sldId id="285" r:id="rId11"/>
    <p:sldId id="269" r:id="rId12"/>
    <p:sldId id="268" r:id="rId13"/>
    <p:sldId id="288" r:id="rId14"/>
    <p:sldId id="270" r:id="rId15"/>
    <p:sldId id="271" r:id="rId16"/>
    <p:sldId id="295" r:id="rId17"/>
    <p:sldId id="296" r:id="rId18"/>
    <p:sldId id="278" r:id="rId19"/>
    <p:sldId id="378" r:id="rId20"/>
    <p:sldId id="276" r:id="rId21"/>
    <p:sldId id="287" r:id="rId22"/>
    <p:sldId id="267" r:id="rId23"/>
    <p:sldId id="375" r:id="rId24"/>
    <p:sldId id="265" r:id="rId25"/>
    <p:sldId id="281" r:id="rId26"/>
    <p:sldId id="282" r:id="rId27"/>
  </p:sldIdLst>
  <p:sldSz cx="12192000" cy="6858000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Open Sans" panose="020B0604020202020204" charset="0"/>
      <p:regular r:id="rId33"/>
      <p:bold r:id="rId34"/>
      <p:italic r:id="rId35"/>
      <p:boldItalic r:id="rId36"/>
    </p:embeddedFont>
    <p:embeddedFont>
      <p:font typeface="Open Sans Light" panose="020B0604020202020204" charset="0"/>
      <p:regular r:id="rId37"/>
      <p:bold r:id="rId38"/>
      <p:italic r:id="rId39"/>
      <p:boldItalic r:id="rId40"/>
    </p:embeddedFont>
    <p:embeddedFont>
      <p:font typeface="Open Sans SemiBold" panose="020B0604020202020204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87" autoAdjust="0"/>
    <p:restoredTop sz="94976" autoAdjust="0"/>
  </p:normalViewPr>
  <p:slideViewPr>
    <p:cSldViewPr snapToGrid="0">
      <p:cViewPr varScale="1">
        <p:scale>
          <a:sx n="67" d="100"/>
          <a:sy n="67" d="100"/>
        </p:scale>
        <p:origin x="3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font" Target="fonts/font11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8" name="Shape 93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9" name="Shape 93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34696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Shape 99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97" name="Shape 99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8" name="Shape 998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011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Shape 109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93" name="Shape 1093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4" name="Shape 1094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Shape 107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80" name="Shape 108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1" name="Shape 1081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Shape 163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22295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Shape 1104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05" name="Shape 110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6" name="Shape 1106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Shape 111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0" name="Shape 112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1" name="Shape 1121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4" name="Shape 294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Shape 295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205875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9" name="Shape 30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Shape 310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0922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Shape 120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01" name="Shape 120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2" name="Shape 1202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8" name="Shape 114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49" name="Shape 114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0" name="Shape 1150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0" name="Shape 117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71" name="Shape 117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2" name="Shape 1172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500 дней считаются с момента попадания в портфель ученика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500 дней – это это 365 дней с запасом, мы даем 500 дней, чтобы не пропадали каникулы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Shape 142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9657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8" name="Shape 315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59" name="Shape 315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0" name="Shape 3160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9122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Shape 104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42" name="Shape 104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3" name="Shape 1043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Shape 122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29" name="Shape 122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0" name="Shape 1230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0888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. текст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. загол. и текст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Белый слайд с лого и заголовком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Shape 96"/>
          <p:cNvSpPr/>
          <p:nvPr/>
        </p:nvSpPr>
        <p:spPr>
          <a:xfrm>
            <a:off x="380960" y="6286520"/>
            <a:ext cx="4191029" cy="50006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Shape 97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Shape 98"/>
          <p:cNvSpPr txBox="1">
            <a:spLocks noGrp="1"/>
          </p:cNvSpPr>
          <p:nvPr>
            <p:ph type="ctrTitle"/>
          </p:nvPr>
        </p:nvSpPr>
        <p:spPr>
          <a:xfrm>
            <a:off x="914400" y="4003704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C3393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2C3393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pic>
        <p:nvPicPr>
          <p:cNvPr id="99" name="Shape 9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43118" y="1619238"/>
            <a:ext cx="7905765" cy="18622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с социальными сетями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Shape 10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Shape 105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Shape 106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Shape 107"/>
          <p:cNvSpPr txBox="1"/>
          <p:nvPr/>
        </p:nvSpPr>
        <p:spPr>
          <a:xfrm>
            <a:off x="3126277" y="5814517"/>
            <a:ext cx="6621024" cy="42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en-US" sz="213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ros.uchebnik	rosuchebnik	rosuchebnik</a:t>
            </a:r>
            <a:endParaRPr sz="21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Shape 108" descr="C:\Users\zgonnik.m\Desktop\0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9437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Shape 109" descr="C:\Users\zgonnik.m\Desktop\00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249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Shape 110" descr="C:\Users\zgonnik.m\Desktop\003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91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Shape 111"/>
          <p:cNvSpPr txBox="1">
            <a:spLocks noGrp="1"/>
          </p:cNvSpPr>
          <p:nvPr>
            <p:ph type="ctrTitle"/>
          </p:nvPr>
        </p:nvSpPr>
        <p:spPr>
          <a:xfrm>
            <a:off x="914400" y="2857497"/>
            <a:ext cx="10363200" cy="1308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ubTitle" idx="1"/>
          </p:nvPr>
        </p:nvSpPr>
        <p:spPr>
          <a:xfrm>
            <a:off x="1828800" y="4260863"/>
            <a:ext cx="8534400" cy="1047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с лого издательств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Shape 13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Shape 134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Shape 135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27600" y="1196694"/>
            <a:ext cx="9659731" cy="2303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Shape 136" descr="D:\Masha\черная пятница\!Фирменные стили и логотипы\!Российский учебник\презентация\для перезентации РУ\для-перезентации-РУ-логотипы-+-ДНШ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05236" y="5668464"/>
            <a:ext cx="4089441" cy="69520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Shape 13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Shape 139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27600" y="1196694"/>
            <a:ext cx="9659731" cy="2303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Shape 140" descr="D:\Masha\черная пятница\!Фирменные стили и логотипы\!Российский учебник\презентация\для перезентации РУ\для-перезентации-РУ-логотипы-+-ДНШ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05236" y="5668464"/>
            <a:ext cx="4089441" cy="6952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с лого издательств и заголовком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/>
        </p:nvSpPr>
        <p:spPr>
          <a:xfrm>
            <a:off x="0" y="27564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4" name="Shape 14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5" name="Shape 14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6" name="Shape 146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848748"/>
            <a:ext cx="7524803" cy="179414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Shape 147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8" name="Shape 148" descr="D:\Masha\черная пятница\!Фирменные стили и логотипы\!Российский учебник\презентация\для перезентации РУ\для-перезентации-РУ-логотипы-+-ДНШ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05236" y="5668464"/>
            <a:ext cx="4089441" cy="69520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Shape 149"/>
          <p:cNvSpPr txBox="1">
            <a:spLocks noGrp="1"/>
          </p:cNvSpPr>
          <p:nvPr>
            <p:ph type="ctrTitle"/>
          </p:nvPr>
        </p:nvSpPr>
        <p:spPr>
          <a:xfrm>
            <a:off x="914400" y="2952747"/>
            <a:ext cx="10363200" cy="1308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subTitle" idx="1"/>
          </p:nvPr>
        </p:nvSpPr>
        <p:spPr>
          <a:xfrm>
            <a:off x="1828800" y="4356114"/>
            <a:ext cx="8534400" cy="1047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969696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27"/>
              </a:spcBef>
              <a:spcAft>
                <a:spcPts val="0"/>
              </a:spcAft>
              <a:buClr>
                <a:srgbClr val="969696"/>
              </a:buClr>
              <a:buSzPts val="2133"/>
              <a:buFont typeface="Arial"/>
              <a:buNone/>
              <a:defRPr sz="2133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27"/>
              </a:spcBef>
              <a:spcAft>
                <a:spcPts val="0"/>
              </a:spcAft>
              <a:buClr>
                <a:srgbClr val="969696"/>
              </a:buClr>
              <a:buSzPts val="2133"/>
              <a:buFont typeface="Arial"/>
              <a:buNone/>
              <a:defRPr sz="2133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пустой с лого РУ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Shape 153" descr="D:\Masha\черная пятница\!Фирменные стили и логотипы\!Российский учебник\презентация\для перезентации РУ\для-перезентации-РУ-01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91671" y="2163216"/>
            <a:ext cx="9808659" cy="2787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пустой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без лого с заголовками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9" name="Shape 159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969696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27"/>
              </a:spcBef>
              <a:spcAft>
                <a:spcPts val="0"/>
              </a:spcAft>
              <a:buClr>
                <a:srgbClr val="969696"/>
              </a:buClr>
              <a:buSzPts val="2133"/>
              <a:buFont typeface="Arial"/>
              <a:buNone/>
              <a:defRPr sz="2133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27"/>
              </a:spcBef>
              <a:spcAft>
                <a:spcPts val="0"/>
              </a:spcAft>
              <a:buClr>
                <a:srgbClr val="969696"/>
              </a:buClr>
              <a:buSzPts val="2133"/>
              <a:buFont typeface="Arial"/>
              <a:buNone/>
              <a:defRPr sz="2133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0" name="Shape 16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Shape 16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2" name="Shape 16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 (три лого внизу)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6" name="Shape 16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7" name="Shape 16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8" name="Shape 16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объект (РУ лого внизу)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2" name="Shape 17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3" name="Shape 17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4" name="Shape 17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Shape 175"/>
          <p:cNvSpPr/>
          <p:nvPr/>
        </p:nvSpPr>
        <p:spPr>
          <a:xfrm>
            <a:off x="380960" y="6286520"/>
            <a:ext cx="3333773" cy="502691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Shape 17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76211" y="6269163"/>
            <a:ext cx="2095515" cy="4936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объект без лого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0" name="Shape 18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1" name="Shape 18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2" name="Shape 18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Shape 183"/>
          <p:cNvSpPr/>
          <p:nvPr/>
        </p:nvSpPr>
        <p:spPr>
          <a:xfrm>
            <a:off x="380960" y="6096019"/>
            <a:ext cx="4191029" cy="714356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Белый слайд с лого и заголовком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6" name="Shape 18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7" name="Shape 18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Shape 188"/>
          <p:cNvSpPr/>
          <p:nvPr/>
        </p:nvSpPr>
        <p:spPr>
          <a:xfrm>
            <a:off x="380960" y="6286520"/>
            <a:ext cx="4191029" cy="500067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Shape 189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Shape 190"/>
          <p:cNvSpPr txBox="1">
            <a:spLocks noGrp="1"/>
          </p:cNvSpPr>
          <p:nvPr>
            <p:ph type="ctrTitle"/>
          </p:nvPr>
        </p:nvSpPr>
        <p:spPr>
          <a:xfrm>
            <a:off x="914400" y="4003704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2C3393"/>
              </a:buClr>
              <a:buSzPts val="3733"/>
              <a:buFont typeface="Calibri"/>
              <a:buNone/>
              <a:defRPr sz="3733" b="0" i="0" u="none" strike="noStrike" cap="none">
                <a:solidFill>
                  <a:srgbClr val="2C3393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pic>
        <p:nvPicPr>
          <p:cNvPr id="191" name="Shape 19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43118" y="1619238"/>
            <a:ext cx="7905765" cy="1862247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Shape 192"/>
          <p:cNvSpPr/>
          <p:nvPr/>
        </p:nvSpPr>
        <p:spPr>
          <a:xfrm>
            <a:off x="380960" y="6286520"/>
            <a:ext cx="4191029" cy="500067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Shape 193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Shape 19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43118" y="1619238"/>
            <a:ext cx="7905765" cy="18622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Белый пустой с объектом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7" name="Shape 19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8" name="Shape 19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Shape 199"/>
          <p:cNvSpPr/>
          <p:nvPr/>
        </p:nvSpPr>
        <p:spPr>
          <a:xfrm>
            <a:off x="285710" y="6262707"/>
            <a:ext cx="4191029" cy="500067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Shape 200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Shape 201"/>
          <p:cNvSpPr txBox="1">
            <a:spLocks noGrp="1"/>
          </p:cNvSpPr>
          <p:nvPr>
            <p:ph type="body" idx="1"/>
          </p:nvPr>
        </p:nvSpPr>
        <p:spPr>
          <a:xfrm>
            <a:off x="253920" y="215858"/>
            <a:ext cx="11684160" cy="5975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»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»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5" name="Shape 205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»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6" name="Shape 20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7" name="Shape 20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8" name="Shape 20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2" name="Shape 212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»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Shape 213"/>
          <p:cNvSpPr txBox="1">
            <a:spLocks noGrp="1"/>
          </p:cNvSpPr>
          <p:nvPr>
            <p:ph type="body" idx="3"/>
          </p:nvPr>
        </p:nvSpPr>
        <p:spPr>
          <a:xfrm>
            <a:off x="6193369" y="1535113"/>
            <a:ext cx="5389033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Shape 214"/>
          <p:cNvSpPr txBox="1">
            <a:spLocks noGrp="1"/>
          </p:cNvSpPr>
          <p:nvPr>
            <p:ph type="body" idx="4"/>
          </p:nvPr>
        </p:nvSpPr>
        <p:spPr>
          <a:xfrm>
            <a:off x="6193369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»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Shape 21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6" name="Shape 21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7" name="Shape 21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 колонки текста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0" name="Shape 22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1" name="Shape 22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609600" y="1857366"/>
            <a:ext cx="5200648" cy="4268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3" name="Shape 223"/>
          <p:cNvSpPr txBox="1">
            <a:spLocks noGrp="1"/>
          </p:cNvSpPr>
          <p:nvPr>
            <p:ph type="body" idx="2"/>
          </p:nvPr>
        </p:nvSpPr>
        <p:spPr>
          <a:xfrm>
            <a:off x="6381752" y="1857366"/>
            <a:ext cx="5105397" cy="4268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4" name="Shape 224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два рисунка с подписями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7" name="Shape 22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8" name="Shape 22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609600" y="4508502"/>
            <a:ext cx="5295899" cy="1617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0" name="Shape 230"/>
          <p:cNvSpPr txBox="1">
            <a:spLocks noGrp="1"/>
          </p:cNvSpPr>
          <p:nvPr>
            <p:ph type="body" idx="2"/>
          </p:nvPr>
        </p:nvSpPr>
        <p:spPr>
          <a:xfrm>
            <a:off x="6381752" y="4508502"/>
            <a:ext cx="5238787" cy="1617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1" name="Shape 231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2" name="Shape 232"/>
          <p:cNvSpPr>
            <a:spLocks noGrp="1"/>
          </p:cNvSpPr>
          <p:nvPr>
            <p:ph type="pic" idx="3"/>
          </p:nvPr>
        </p:nvSpPr>
        <p:spPr>
          <a:xfrm>
            <a:off x="624418" y="1785927"/>
            <a:ext cx="5281081" cy="2428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3" name="Shape 233"/>
          <p:cNvSpPr>
            <a:spLocks noGrp="1"/>
          </p:cNvSpPr>
          <p:nvPr>
            <p:ph type="pic" idx="4"/>
          </p:nvPr>
        </p:nvSpPr>
        <p:spPr>
          <a:xfrm>
            <a:off x="6381752" y="1785927"/>
            <a:ext cx="5238787" cy="2428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несколько рисунков с подписями"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6" name="Shape 23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7" name="Shape 23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761963" y="3071811"/>
            <a:ext cx="4953035" cy="714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9" name="Shape 239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40" name="Shape 240"/>
          <p:cNvSpPr>
            <a:spLocks noGrp="1"/>
          </p:cNvSpPr>
          <p:nvPr>
            <p:ph type="pic" idx="2"/>
          </p:nvPr>
        </p:nvSpPr>
        <p:spPr>
          <a:xfrm>
            <a:off x="761963" y="1785929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1" name="Shape 241"/>
          <p:cNvSpPr>
            <a:spLocks noGrp="1"/>
          </p:cNvSpPr>
          <p:nvPr>
            <p:ph type="pic" idx="3"/>
          </p:nvPr>
        </p:nvSpPr>
        <p:spPr>
          <a:xfrm>
            <a:off x="3333731" y="1785929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2" name="Shape 242"/>
          <p:cNvSpPr txBox="1">
            <a:spLocks noGrp="1"/>
          </p:cNvSpPr>
          <p:nvPr>
            <p:ph type="body" idx="4"/>
          </p:nvPr>
        </p:nvSpPr>
        <p:spPr>
          <a:xfrm>
            <a:off x="761963" y="5357826"/>
            <a:ext cx="4953035" cy="714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3" name="Shape 243"/>
          <p:cNvSpPr>
            <a:spLocks noGrp="1"/>
          </p:cNvSpPr>
          <p:nvPr>
            <p:ph type="pic" idx="5"/>
          </p:nvPr>
        </p:nvSpPr>
        <p:spPr>
          <a:xfrm>
            <a:off x="761963" y="4071944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4" name="Shape 244"/>
          <p:cNvSpPr>
            <a:spLocks noGrp="1"/>
          </p:cNvSpPr>
          <p:nvPr>
            <p:ph type="pic" idx="6"/>
          </p:nvPr>
        </p:nvSpPr>
        <p:spPr>
          <a:xfrm>
            <a:off x="3333731" y="4071944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5" name="Shape 245"/>
          <p:cNvSpPr txBox="1">
            <a:spLocks noGrp="1"/>
          </p:cNvSpPr>
          <p:nvPr>
            <p:ph type="body" idx="7"/>
          </p:nvPr>
        </p:nvSpPr>
        <p:spPr>
          <a:xfrm>
            <a:off x="6477003" y="3071811"/>
            <a:ext cx="4953035" cy="714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6" name="Shape 246"/>
          <p:cNvSpPr>
            <a:spLocks noGrp="1"/>
          </p:cNvSpPr>
          <p:nvPr>
            <p:ph type="pic" idx="8"/>
          </p:nvPr>
        </p:nvSpPr>
        <p:spPr>
          <a:xfrm>
            <a:off x="6477003" y="1785929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7" name="Shape 247"/>
          <p:cNvSpPr>
            <a:spLocks noGrp="1"/>
          </p:cNvSpPr>
          <p:nvPr>
            <p:ph type="pic" idx="9"/>
          </p:nvPr>
        </p:nvSpPr>
        <p:spPr>
          <a:xfrm>
            <a:off x="9048771" y="1785929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8" name="Shape 248"/>
          <p:cNvSpPr txBox="1">
            <a:spLocks noGrp="1"/>
          </p:cNvSpPr>
          <p:nvPr>
            <p:ph type="body" idx="13"/>
          </p:nvPr>
        </p:nvSpPr>
        <p:spPr>
          <a:xfrm>
            <a:off x="6477003" y="5357826"/>
            <a:ext cx="4953035" cy="714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9" name="Shape 249"/>
          <p:cNvSpPr>
            <a:spLocks noGrp="1"/>
          </p:cNvSpPr>
          <p:nvPr>
            <p:ph type="pic" idx="14"/>
          </p:nvPr>
        </p:nvSpPr>
        <p:spPr>
          <a:xfrm>
            <a:off x="6477003" y="4071944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0" name="Shape 250"/>
          <p:cNvSpPr>
            <a:spLocks noGrp="1"/>
          </p:cNvSpPr>
          <p:nvPr>
            <p:ph type="pic" idx="15"/>
          </p:nvPr>
        </p:nvSpPr>
        <p:spPr>
          <a:xfrm>
            <a:off x="9048771" y="4071944"/>
            <a:ext cx="2381267" cy="119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-ре блока с заголовками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3" name="Shape 25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4" name="Shape 25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5" name="Shape 25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624417" y="2071677"/>
            <a:ext cx="5429288" cy="16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7" name="Shape 257"/>
          <p:cNvSpPr txBox="1">
            <a:spLocks noGrp="1"/>
          </p:cNvSpPr>
          <p:nvPr>
            <p:ph type="body" idx="2"/>
          </p:nvPr>
        </p:nvSpPr>
        <p:spPr>
          <a:xfrm>
            <a:off x="624417" y="1571612"/>
            <a:ext cx="5429288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8" name="Shape 258"/>
          <p:cNvSpPr txBox="1">
            <a:spLocks noGrp="1"/>
          </p:cNvSpPr>
          <p:nvPr>
            <p:ph type="body" idx="3"/>
          </p:nvPr>
        </p:nvSpPr>
        <p:spPr>
          <a:xfrm>
            <a:off x="624417" y="4357693"/>
            <a:ext cx="5429288" cy="16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9" name="Shape 259"/>
          <p:cNvSpPr txBox="1">
            <a:spLocks noGrp="1"/>
          </p:cNvSpPr>
          <p:nvPr>
            <p:ph type="body" idx="4"/>
          </p:nvPr>
        </p:nvSpPr>
        <p:spPr>
          <a:xfrm>
            <a:off x="624417" y="3857628"/>
            <a:ext cx="5429288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0" name="Shape 260"/>
          <p:cNvSpPr txBox="1">
            <a:spLocks noGrp="1"/>
          </p:cNvSpPr>
          <p:nvPr>
            <p:ph type="body" idx="5"/>
          </p:nvPr>
        </p:nvSpPr>
        <p:spPr>
          <a:xfrm>
            <a:off x="6286501" y="2071677"/>
            <a:ext cx="5429288" cy="16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1" name="Shape 261"/>
          <p:cNvSpPr txBox="1">
            <a:spLocks noGrp="1"/>
          </p:cNvSpPr>
          <p:nvPr>
            <p:ph type="body" idx="6"/>
          </p:nvPr>
        </p:nvSpPr>
        <p:spPr>
          <a:xfrm>
            <a:off x="6286501" y="1571612"/>
            <a:ext cx="5429288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2" name="Shape 262"/>
          <p:cNvSpPr txBox="1">
            <a:spLocks noGrp="1"/>
          </p:cNvSpPr>
          <p:nvPr>
            <p:ph type="body" idx="7"/>
          </p:nvPr>
        </p:nvSpPr>
        <p:spPr>
          <a:xfrm>
            <a:off x="6286501" y="4357693"/>
            <a:ext cx="5429288" cy="16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3" name="Shape 263"/>
          <p:cNvSpPr txBox="1">
            <a:spLocks noGrp="1"/>
          </p:cNvSpPr>
          <p:nvPr>
            <p:ph type="body" idx="8"/>
          </p:nvPr>
        </p:nvSpPr>
        <p:spPr>
          <a:xfrm>
            <a:off x="6286501" y="3857628"/>
            <a:ext cx="5429288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ри блока с заголовками и пояснениями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66" name="Shape 26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7" name="Shape 26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8" name="Shape 26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Shape 269"/>
          <p:cNvSpPr>
            <a:spLocks noGrp="1"/>
          </p:cNvSpPr>
          <p:nvPr>
            <p:ph type="body" idx="1"/>
          </p:nvPr>
        </p:nvSpPr>
        <p:spPr>
          <a:xfrm>
            <a:off x="480000" y="1495116"/>
            <a:ext cx="3648000" cy="648000"/>
          </a:xfrm>
          <a:prstGeom prst="homePlate">
            <a:avLst>
              <a:gd name="adj" fmla="val 20514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0" name="Shape 270"/>
          <p:cNvSpPr>
            <a:spLocks noGrp="1"/>
          </p:cNvSpPr>
          <p:nvPr>
            <p:ph type="body" idx="2"/>
          </p:nvPr>
        </p:nvSpPr>
        <p:spPr>
          <a:xfrm>
            <a:off x="4344784" y="1495116"/>
            <a:ext cx="3648000" cy="648000"/>
          </a:xfrm>
          <a:prstGeom prst="homePlate">
            <a:avLst>
              <a:gd name="adj" fmla="val 20514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1" name="Shape 271"/>
          <p:cNvSpPr>
            <a:spLocks noGrp="1"/>
          </p:cNvSpPr>
          <p:nvPr>
            <p:ph type="body" idx="3"/>
          </p:nvPr>
        </p:nvSpPr>
        <p:spPr>
          <a:xfrm>
            <a:off x="8209567" y="1495116"/>
            <a:ext cx="3648000" cy="648000"/>
          </a:xfrm>
          <a:prstGeom prst="homePlate">
            <a:avLst>
              <a:gd name="adj" fmla="val 20514"/>
            </a:avLst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2" name="Shape 272"/>
          <p:cNvSpPr txBox="1">
            <a:spLocks noGrp="1"/>
          </p:cNvSpPr>
          <p:nvPr>
            <p:ph type="body" idx="4"/>
          </p:nvPr>
        </p:nvSpPr>
        <p:spPr>
          <a:xfrm>
            <a:off x="480000" y="2000240"/>
            <a:ext cx="3648000" cy="3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3" name="Shape 273"/>
          <p:cNvSpPr txBox="1">
            <a:spLocks noGrp="1"/>
          </p:cNvSpPr>
          <p:nvPr>
            <p:ph type="body" idx="5"/>
          </p:nvPr>
        </p:nvSpPr>
        <p:spPr>
          <a:xfrm>
            <a:off x="4344784" y="2000240"/>
            <a:ext cx="3648000" cy="3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4" name="Shape 274"/>
          <p:cNvSpPr txBox="1">
            <a:spLocks noGrp="1"/>
          </p:cNvSpPr>
          <p:nvPr>
            <p:ph type="body" idx="6"/>
          </p:nvPr>
        </p:nvSpPr>
        <p:spPr>
          <a:xfrm>
            <a:off x="8209567" y="2000240"/>
            <a:ext cx="3648000" cy="3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5" name="Shape 275"/>
          <p:cNvSpPr txBox="1">
            <a:spLocks noGrp="1"/>
          </p:cNvSpPr>
          <p:nvPr>
            <p:ph type="body" idx="7"/>
          </p:nvPr>
        </p:nvSpPr>
        <p:spPr>
          <a:xfrm>
            <a:off x="480000" y="5315644"/>
            <a:ext cx="3648000" cy="8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6" name="Shape 276"/>
          <p:cNvSpPr txBox="1">
            <a:spLocks noGrp="1"/>
          </p:cNvSpPr>
          <p:nvPr>
            <p:ph type="body" idx="8"/>
          </p:nvPr>
        </p:nvSpPr>
        <p:spPr>
          <a:xfrm>
            <a:off x="4344784" y="5315644"/>
            <a:ext cx="3648000" cy="8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7" name="Shape 277"/>
          <p:cNvSpPr txBox="1">
            <a:spLocks noGrp="1"/>
          </p:cNvSpPr>
          <p:nvPr>
            <p:ph type="body" idx="9"/>
          </p:nvPr>
        </p:nvSpPr>
        <p:spPr>
          <a:xfrm>
            <a:off x="8209567" y="5315644"/>
            <a:ext cx="3648000" cy="8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два блока с заголовками"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0" name="Shape 28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1" name="Shape 28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Shape 282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3" name="Shape 283"/>
          <p:cNvSpPr txBox="1">
            <a:spLocks noGrp="1"/>
          </p:cNvSpPr>
          <p:nvPr>
            <p:ph type="body" idx="1"/>
          </p:nvPr>
        </p:nvSpPr>
        <p:spPr>
          <a:xfrm>
            <a:off x="594710" y="1630368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4" name="Shape 284"/>
          <p:cNvSpPr txBox="1">
            <a:spLocks noGrp="1"/>
          </p:cNvSpPr>
          <p:nvPr>
            <p:ph type="body" idx="2"/>
          </p:nvPr>
        </p:nvSpPr>
        <p:spPr>
          <a:xfrm>
            <a:off x="594708" y="2143118"/>
            <a:ext cx="5238787" cy="3983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5" name="Shape 285"/>
          <p:cNvSpPr txBox="1">
            <a:spLocks noGrp="1"/>
          </p:cNvSpPr>
          <p:nvPr>
            <p:ph type="body" idx="3"/>
          </p:nvPr>
        </p:nvSpPr>
        <p:spPr>
          <a:xfrm>
            <a:off x="6286503" y="1630368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6" name="Shape 286"/>
          <p:cNvSpPr txBox="1">
            <a:spLocks noGrp="1"/>
          </p:cNvSpPr>
          <p:nvPr>
            <p:ph type="body" idx="4"/>
          </p:nvPr>
        </p:nvSpPr>
        <p:spPr>
          <a:xfrm>
            <a:off x="6286501" y="2143118"/>
            <a:ext cx="5238787" cy="3983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ри (2+1) блока текста с заголовками"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9" name="Shape 28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0" name="Shape 290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Shape 291"/>
          <p:cNvSpPr txBox="1">
            <a:spLocks noGrp="1"/>
          </p:cNvSpPr>
          <p:nvPr>
            <p:ph type="body" idx="1"/>
          </p:nvPr>
        </p:nvSpPr>
        <p:spPr>
          <a:xfrm>
            <a:off x="594710" y="1630368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2" name="Shape 292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93" name="Shape 293"/>
          <p:cNvSpPr txBox="1">
            <a:spLocks noGrp="1"/>
          </p:cNvSpPr>
          <p:nvPr>
            <p:ph type="body" idx="2"/>
          </p:nvPr>
        </p:nvSpPr>
        <p:spPr>
          <a:xfrm>
            <a:off x="594708" y="2143117"/>
            <a:ext cx="5238787" cy="16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4" name="Shape 294"/>
          <p:cNvSpPr txBox="1">
            <a:spLocks noGrp="1"/>
          </p:cNvSpPr>
          <p:nvPr>
            <p:ph type="body" idx="3"/>
          </p:nvPr>
        </p:nvSpPr>
        <p:spPr>
          <a:xfrm>
            <a:off x="6286503" y="1630368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5" name="Shape 295"/>
          <p:cNvSpPr txBox="1">
            <a:spLocks noGrp="1"/>
          </p:cNvSpPr>
          <p:nvPr>
            <p:ph type="body" idx="4"/>
          </p:nvPr>
        </p:nvSpPr>
        <p:spPr>
          <a:xfrm>
            <a:off x="6286501" y="2143118"/>
            <a:ext cx="5238787" cy="3983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6" name="Shape 296"/>
          <p:cNvSpPr txBox="1">
            <a:spLocks noGrp="1"/>
          </p:cNvSpPr>
          <p:nvPr>
            <p:ph type="body" idx="5"/>
          </p:nvPr>
        </p:nvSpPr>
        <p:spPr>
          <a:xfrm>
            <a:off x="594710" y="3925895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7" name="Shape 297"/>
          <p:cNvSpPr txBox="1">
            <a:spLocks noGrp="1"/>
          </p:cNvSpPr>
          <p:nvPr>
            <p:ph type="body" idx="6"/>
          </p:nvPr>
        </p:nvSpPr>
        <p:spPr>
          <a:xfrm>
            <a:off x="594708" y="4429134"/>
            <a:ext cx="5238787" cy="1714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ри (1+2) блока текста с заголовками"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0" name="Shape 30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1" name="Shape 30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Shape 302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24419" y="1630368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4" name="Shape 304"/>
          <p:cNvSpPr txBox="1">
            <a:spLocks noGrp="1"/>
          </p:cNvSpPr>
          <p:nvPr>
            <p:ph type="body" idx="2"/>
          </p:nvPr>
        </p:nvSpPr>
        <p:spPr>
          <a:xfrm>
            <a:off x="624417" y="2143116"/>
            <a:ext cx="5238787" cy="4000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5" name="Shape 305"/>
          <p:cNvSpPr txBox="1">
            <a:spLocks noGrp="1"/>
          </p:cNvSpPr>
          <p:nvPr>
            <p:ph type="body" idx="3"/>
          </p:nvPr>
        </p:nvSpPr>
        <p:spPr>
          <a:xfrm>
            <a:off x="6286503" y="1630368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6" name="Shape 306"/>
          <p:cNvSpPr txBox="1">
            <a:spLocks noGrp="1"/>
          </p:cNvSpPr>
          <p:nvPr>
            <p:ph type="body" idx="4"/>
          </p:nvPr>
        </p:nvSpPr>
        <p:spPr>
          <a:xfrm>
            <a:off x="6286501" y="2143117"/>
            <a:ext cx="5238787" cy="16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7" name="Shape 307"/>
          <p:cNvSpPr txBox="1">
            <a:spLocks noGrp="1"/>
          </p:cNvSpPr>
          <p:nvPr>
            <p:ph type="body" idx="5"/>
          </p:nvPr>
        </p:nvSpPr>
        <p:spPr>
          <a:xfrm>
            <a:off x="6286503" y="3929067"/>
            <a:ext cx="5233095" cy="43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364045" algn="ctr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8" name="Shape 308"/>
          <p:cNvSpPr txBox="1">
            <a:spLocks noGrp="1"/>
          </p:cNvSpPr>
          <p:nvPr>
            <p:ph type="body" idx="6"/>
          </p:nvPr>
        </p:nvSpPr>
        <p:spPr>
          <a:xfrm>
            <a:off x="6286501" y="4429134"/>
            <a:ext cx="5238787" cy="1714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7154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Char char="–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–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1754" algn="l" rtl="0">
              <a:spcBef>
                <a:spcPts val="293"/>
              </a:spcBef>
              <a:spcAft>
                <a:spcPts val="0"/>
              </a:spcAft>
              <a:buClr>
                <a:schemeClr val="dk1"/>
              </a:buClr>
              <a:buSzPts val="1467"/>
              <a:buFont typeface="Arial"/>
              <a:buChar char="»"/>
              <a:defRPr sz="14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ъект с подписью слева"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 txBox="1">
            <a:spLocks noGrp="1"/>
          </p:cNvSpPr>
          <p:nvPr>
            <p:ph type="body" idx="1"/>
          </p:nvPr>
        </p:nvSpPr>
        <p:spPr>
          <a:xfrm>
            <a:off x="4766733" y="1857366"/>
            <a:ext cx="6815667" cy="4268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1" name="Shape 311"/>
          <p:cNvSpPr txBox="1">
            <a:spLocks noGrp="1"/>
          </p:cNvSpPr>
          <p:nvPr>
            <p:ph type="body" idx="2"/>
          </p:nvPr>
        </p:nvSpPr>
        <p:spPr>
          <a:xfrm>
            <a:off x="609602" y="1857366"/>
            <a:ext cx="4011084" cy="4268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2" name="Shape 31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3" name="Shape 31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4" name="Shape 31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Shape 315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67"/>
              <a:buFont typeface="Calibri"/>
              <a:buNone/>
              <a:defRPr sz="26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8" name="Shape 318"/>
          <p:cNvSpPr>
            <a:spLocks noGrp="1"/>
          </p:cNvSpPr>
          <p:nvPr>
            <p:ph type="pic" idx="2"/>
          </p:nvPr>
        </p:nvSpPr>
        <p:spPr>
          <a:xfrm>
            <a:off x="2389717" y="1643051"/>
            <a:ext cx="7315200" cy="3084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853"/>
              </a:spcBef>
              <a:spcAft>
                <a:spcPts val="0"/>
              </a:spcAft>
              <a:buClr>
                <a:schemeClr val="dk1"/>
              </a:buClr>
              <a:buSzPts val="4267"/>
              <a:buFont typeface="Arial"/>
              <a:buNone/>
              <a:defRPr sz="4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47"/>
              </a:spcBef>
              <a:spcAft>
                <a:spcPts val="0"/>
              </a:spcAft>
              <a:buClr>
                <a:schemeClr val="dk1"/>
              </a:buClr>
              <a:buSzPts val="3733"/>
              <a:buFont typeface="Arial"/>
              <a:buNone/>
              <a:defRPr sz="3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9" name="Shape 319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67"/>
              </a:spcBef>
              <a:spcAft>
                <a:spcPts val="0"/>
              </a:spcAft>
              <a:buClr>
                <a:schemeClr val="dk1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0" name="Shape 32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1" name="Shape 32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2" name="Shape 32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Shape 323"/>
          <p:cNvSpPr txBox="1"/>
          <p:nvPr/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50" rIns="121900" bIns="6095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</a:pPr>
            <a:r>
              <a:rPr lang="en-US"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Образец заголовка</a:t>
            </a:r>
            <a:endParaRPr sz="3733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с социальными сетями"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Shape 32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7" name="Shape 32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8" name="Shape 32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Calibri"/>
              <a:buNone/>
            </a:pPr>
            <a:fld id="{00000000-1234-1234-1234-123412341234}" type="slidenum">
              <a:rPr lang="en-US" sz="16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600" b="0" i="0" u="none" strike="noStrike" cap="none">
              <a:solidFill>
                <a:srgbClr val="9696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9" name="Shape 329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Shape 330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Shape 331"/>
          <p:cNvSpPr txBox="1"/>
          <p:nvPr/>
        </p:nvSpPr>
        <p:spPr>
          <a:xfrm>
            <a:off x="3126277" y="5814517"/>
            <a:ext cx="6621024" cy="42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en-US" sz="213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ros.uchebnik	rosuchebnik	rosuchebnik</a:t>
            </a:r>
            <a:endParaRPr sz="21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2" name="Shape 332" descr="C:\Users\zgonnik.m\Desktop\0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9437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Shape 333" descr="C:\Users\zgonnik.m\Desktop\00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249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 descr="C:\Users\zgonnik.m\Desktop\003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91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Shape 335"/>
          <p:cNvSpPr txBox="1">
            <a:spLocks noGrp="1"/>
          </p:cNvSpPr>
          <p:nvPr>
            <p:ph type="ctrTitle"/>
          </p:nvPr>
        </p:nvSpPr>
        <p:spPr>
          <a:xfrm>
            <a:off x="914400" y="2857497"/>
            <a:ext cx="10363200" cy="1308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36" name="Shape 336"/>
          <p:cNvSpPr txBox="1">
            <a:spLocks noGrp="1"/>
          </p:cNvSpPr>
          <p:nvPr>
            <p:ph type="subTitle" idx="1"/>
          </p:nvPr>
        </p:nvSpPr>
        <p:spPr>
          <a:xfrm>
            <a:off x="1828800" y="4260863"/>
            <a:ext cx="8534400" cy="1047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spcBef>
                <a:spcPts val="533"/>
              </a:spcBef>
              <a:spcAft>
                <a:spcPts val="0"/>
              </a:spcAft>
              <a:buClr>
                <a:schemeClr val="lt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969696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27"/>
              </a:spcBef>
              <a:spcAft>
                <a:spcPts val="0"/>
              </a:spcAft>
              <a:buClr>
                <a:srgbClr val="969696"/>
              </a:buClr>
              <a:buSzPts val="2133"/>
              <a:buFont typeface="Arial"/>
              <a:buNone/>
              <a:defRPr sz="2133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27"/>
              </a:spcBef>
              <a:spcAft>
                <a:spcPts val="0"/>
              </a:spcAft>
              <a:buClr>
                <a:srgbClr val="969696"/>
              </a:buClr>
              <a:buSzPts val="2133"/>
              <a:buFont typeface="Arial"/>
              <a:buNone/>
              <a:defRPr sz="2133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533"/>
              </a:spcBef>
              <a:spcAft>
                <a:spcPts val="0"/>
              </a:spcAft>
              <a:buClr>
                <a:srgbClr val="969696"/>
              </a:buClr>
              <a:buSzPts val="2667"/>
              <a:buFont typeface="Arial"/>
              <a:buNone/>
              <a:defRPr sz="2667" b="0" i="0" u="none" strike="noStrike" cap="none">
                <a:solidFill>
                  <a:srgbClr val="969696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7" name="Shape 33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8" name="Shape 338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Shape 339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Shape 340"/>
          <p:cNvSpPr txBox="1"/>
          <p:nvPr/>
        </p:nvSpPr>
        <p:spPr>
          <a:xfrm>
            <a:off x="3126277" y="5814517"/>
            <a:ext cx="6621024" cy="42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Arial"/>
              <a:buNone/>
            </a:pPr>
            <a:r>
              <a:rPr lang="en-US" sz="213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ros.uchebnik	rosuchebnik	rosuchebnik</a:t>
            </a:r>
            <a:endParaRPr sz="21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1" name="Shape 341" descr="C:\Users\zgonnik.m\Desktop\0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9437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Shape 342" descr="C:\Users\zgonnik.m\Desktop\00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249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Shape 343" descr="C:\Users\zgonnik.m\Desktop\003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91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Белый слайд с лого и заголовком">
  <p:cSld name="1_Белый слайд с лого и заголовком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" name="Shape 28"/>
          <p:cNvSpPr/>
          <p:nvPr/>
        </p:nvSpPr>
        <p:spPr>
          <a:xfrm>
            <a:off x="380960" y="6286520"/>
            <a:ext cx="4191029" cy="50006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Shape 29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914400" y="4003704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C3393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2C3393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pic>
        <p:nvPicPr>
          <p:cNvPr id="31" name="Shape 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23065" y="1077383"/>
            <a:ext cx="6976533" cy="16433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40499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Shape 58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583" name="Shape 58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4" name="Shape 58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5" name="Shape 58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6" name="Shape 58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Shape 59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595" name="Shape 59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6" name="Shape 59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7" name="Shape 59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8" name="Shape 59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9" name="Shape 59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Shape 60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02" name="Shape 60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3" name="Shape 60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4" name="Shape 60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5" name="Shape 60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6" name="Shape 60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7" name="Shape 60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8" name="Shape 60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Shape 6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11" name="Shape 6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2" name="Shape 6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3" name="Shape 6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Shape 6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16" name="Shape 6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7" name="Shape 6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8" name="Shape 6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9" name="Shape 6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0" name="Shape 6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Shape 6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23" name="Shape 62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4" name="Shape 62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5" name="Shape 6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6" name="Shape 6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7" name="Shape 6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. текст"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Shape 6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30" name="Shape 63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1" name="Shape 6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2" name="Shape 6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3" name="Shape 6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. загол. и текст"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Shape 63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36" name="Shape 63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7" name="Shape 6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8" name="Shape 6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9" name="Shape 6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Shape 64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48" name="Shape 64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9" name="Shape 6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0" name="Shape 6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1" name="Shape 6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с социальными сетями"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Shape 65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4" name="Shape 654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Синий с социальными сетями"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Shape 65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Shape 6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8" name="Shape 65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9" name="Shape 65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0" name="Shape 660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  <p:sp>
        <p:nvSpPr>
          <p:cNvPr id="661" name="Shape 661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Shape 662"/>
          <p:cNvSpPr txBox="1"/>
          <p:nvPr/>
        </p:nvSpPr>
        <p:spPr>
          <a:xfrm>
            <a:off x="3126277" y="5814517"/>
            <a:ext cx="6621024" cy="42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Calibri"/>
              <a:buNone/>
            </a:pPr>
            <a:r>
              <a:rPr lang="en-US" sz="2133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ros.uchebnik	rosuchebnik	rosuchebnik</a:t>
            </a:r>
            <a:endParaRPr sz="2133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3" name="Shape 663" descr="C:\Users\zgonnik.m\Desktop\0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9437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4" name="Shape 664" descr="C:\Users\zgonnik.m\Desktop\00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249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Shape 665" descr="C:\Users\zgonnik.m\Desktop\003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91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Shape 666"/>
          <p:cNvSpPr txBox="1">
            <a:spLocks noGrp="1"/>
          </p:cNvSpPr>
          <p:nvPr>
            <p:ph type="ctrTitle"/>
          </p:nvPr>
        </p:nvSpPr>
        <p:spPr>
          <a:xfrm>
            <a:off x="914400" y="2857497"/>
            <a:ext cx="10363200" cy="1308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67" name="Shape 667"/>
          <p:cNvSpPr txBox="1">
            <a:spLocks noGrp="1"/>
          </p:cNvSpPr>
          <p:nvPr>
            <p:ph type="subTitle" idx="1"/>
          </p:nvPr>
        </p:nvSpPr>
        <p:spPr>
          <a:xfrm>
            <a:off x="1828800" y="4260863"/>
            <a:ext cx="8534400" cy="1047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0" name="Shape 67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1" name="Shape 6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2" name="Shape 67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3" name="Shape 67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Shape 67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6" name="Shape 67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7" name="Shape 67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8" name="Shape 67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9" name="Shape 67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Shape 68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82" name="Shape 68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3" name="Shape 68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4" name="Shape 68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5" name="Shape 68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6" name="Shape 68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Shape 68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89" name="Shape 68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0" name="Shape 69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1" name="Shape 69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2" name="Shape 69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3" name="Shape 69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4" name="Shape 69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5" name="Shape 69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Shape 69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98" name="Shape 69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9" name="Shape 69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0" name="Shape 70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Shape 70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3" name="Shape 70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4" name="Shape 70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Shape 70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7" name="Shape 70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8" name="Shape 70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9" name="Shape 70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0" name="Shape 7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1" name="Shape 7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Shape 7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14" name="Shape 71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5" name="Shape 7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6" name="Shape 7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7" name="Shape 7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8" name="Shape 7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. текст"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Shape 7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21" name="Shape 7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2" name="Shape 7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3" name="Shape 7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4" name="Shape 7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. загол. и текст">
    <p:spTree>
      <p:nvGrpSpPr>
        <p:cNvPr id="1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" name="Shape 72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27" name="Shape 72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8" name="Shape 7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9" name="Shape 7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0" name="Shape 7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Белый слайд с лого и заголовком"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Shape 7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3" name="Shape 7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4" name="Shape 7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" name="Shape 735"/>
          <p:cNvSpPr/>
          <p:nvPr/>
        </p:nvSpPr>
        <p:spPr>
          <a:xfrm>
            <a:off x="380960" y="6286520"/>
            <a:ext cx="4191029" cy="50006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" name="Shape 736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" name="Shape 737"/>
          <p:cNvSpPr txBox="1">
            <a:spLocks noGrp="1"/>
          </p:cNvSpPr>
          <p:nvPr>
            <p:ph type="ctrTitle"/>
          </p:nvPr>
        </p:nvSpPr>
        <p:spPr>
          <a:xfrm>
            <a:off x="914400" y="4003704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C3393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2C3393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pic>
        <p:nvPicPr>
          <p:cNvPr id="738" name="Shape 7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23065" y="1077383"/>
            <a:ext cx="6976533" cy="1643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Shape 84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46" name="Shape 84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7" name="Shape 8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8" name="Shape 8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9" name="Shape 8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иний с социальными сетями">
    <p:spTree>
      <p:nvGrpSpPr>
        <p:cNvPr id="1" name="Shape 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" name="Shape 85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2" name="Shape 852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Синий с социальными сетями">
    <p:spTree>
      <p:nvGrpSpPr>
        <p:cNvPr id="1" name="Shape 8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Shape 85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5" name="Shape 8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6" name="Shape 8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7" name="Shape 8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8" name="Shape 858" descr="D:\Masha\черная пятница\!Фирменные стили и логотипы\!Российский учебник\презентация\для перезентации РУ\РУ-белый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33599" y="605328"/>
            <a:ext cx="7524803" cy="1794149"/>
          </a:xfrm>
          <a:prstGeom prst="rect">
            <a:avLst/>
          </a:prstGeom>
          <a:noFill/>
          <a:ln>
            <a:noFill/>
          </a:ln>
        </p:spPr>
      </p:pic>
      <p:sp>
        <p:nvSpPr>
          <p:cNvPr id="859" name="Shape 859"/>
          <p:cNvSpPr/>
          <p:nvPr/>
        </p:nvSpPr>
        <p:spPr>
          <a:xfrm>
            <a:off x="0" y="5473728"/>
            <a:ext cx="12192000" cy="10985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0" name="Shape 860"/>
          <p:cNvSpPr txBox="1"/>
          <p:nvPr/>
        </p:nvSpPr>
        <p:spPr>
          <a:xfrm>
            <a:off x="3126277" y="5814517"/>
            <a:ext cx="6621024" cy="42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33"/>
              <a:buFont typeface="Calibri"/>
              <a:buNone/>
            </a:pPr>
            <a:r>
              <a:rPr lang="en-US" sz="2133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ros.uchebnik	rosuchebnik	rosuchebnik</a:t>
            </a:r>
            <a:endParaRPr sz="2133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1" name="Shape 861" descr="C:\Users\zgonnik.m\Desktop\0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9437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2" name="Shape 862" descr="C:\Users\zgonnik.m\Desktop\00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249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Shape 863" descr="C:\Users\zgonnik.m\Desktop\003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9153" y="5765833"/>
            <a:ext cx="535524" cy="535524"/>
          </a:xfrm>
          <a:prstGeom prst="rect">
            <a:avLst/>
          </a:prstGeom>
          <a:noFill/>
          <a:ln>
            <a:noFill/>
          </a:ln>
        </p:spPr>
      </p:pic>
      <p:sp>
        <p:nvSpPr>
          <p:cNvPr id="864" name="Shape 864"/>
          <p:cNvSpPr txBox="1">
            <a:spLocks noGrp="1"/>
          </p:cNvSpPr>
          <p:nvPr>
            <p:ph type="ctrTitle"/>
          </p:nvPr>
        </p:nvSpPr>
        <p:spPr>
          <a:xfrm>
            <a:off x="914400" y="2857497"/>
            <a:ext cx="10363200" cy="1308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65" name="Shape 865"/>
          <p:cNvSpPr txBox="1">
            <a:spLocks noGrp="1"/>
          </p:cNvSpPr>
          <p:nvPr>
            <p:ph type="subTitle" idx="1"/>
          </p:nvPr>
        </p:nvSpPr>
        <p:spPr>
          <a:xfrm>
            <a:off x="1828800" y="4260863"/>
            <a:ext cx="8534400" cy="1047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67"/>
              <a:buFont typeface="Arial"/>
              <a:buNone/>
              <a:defRPr sz="2667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Shape 8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68" name="Shape 86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9" name="Shape 86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0" name="Shape 8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1" name="Shape 8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Shape 8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" name="Shape 87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74" name="Shape 87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5" name="Shape 87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6" name="Shape 87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7" name="Shape 87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Shape 87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80" name="Shape 88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1" name="Shape 88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2" name="Shape 8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3" name="Shape 88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4" name="Shape 88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Shape 88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87" name="Shape 88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8" name="Shape 88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9" name="Shape 88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0" name="Shape 89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1" name="Shape 89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2" name="Shape 89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3" name="Shape 89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Shape 89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96" name="Shape 89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7" name="Shape 89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8" name="Shape 89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Shape 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" name="Shape 90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1" name="Shape 90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2" name="Shape 90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Shape 90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05" name="Shape 90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6" name="Shape 90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7" name="Shape 90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8" name="Shape 90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9" name="Shape 90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Shape 9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2" name="Shape 91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3" name="Shape 9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4" name="Shape 9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5" name="Shape 9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6" name="Shape 9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. текст"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Shape 9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9" name="Shape 9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0" name="Shape 9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1" name="Shape 9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2" name="Shape 9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. загол. и текст"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Shape 9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25" name="Shape 92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6" name="Shape 9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7" name="Shape 9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8" name="Shape 9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Белый слайд с лого и заголовком"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Shape 9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1" name="Shape 9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2" name="Shape 9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3" name="Shape 933"/>
          <p:cNvSpPr/>
          <p:nvPr/>
        </p:nvSpPr>
        <p:spPr>
          <a:xfrm>
            <a:off x="380960" y="6286520"/>
            <a:ext cx="4191029" cy="50006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4" name="Shape 934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5" name="Shape 935"/>
          <p:cNvSpPr txBox="1">
            <a:spLocks noGrp="1"/>
          </p:cNvSpPr>
          <p:nvPr>
            <p:ph type="ctrTitle"/>
          </p:nvPr>
        </p:nvSpPr>
        <p:spPr>
          <a:xfrm>
            <a:off x="914400" y="4003704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C3393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2C3393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pic>
        <p:nvPicPr>
          <p:cNvPr id="936" name="Shape 9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23065" y="1077383"/>
            <a:ext cx="6976533" cy="1643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902642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76758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746420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330202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906217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674228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6" name="Shape 9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2028107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. текст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Shape 10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016767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. загол. и текст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23267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9B296-9368-499F-925C-A299C98329F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177742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4B482-E2A2-47A7-91DB-076A9DDD127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88236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07A851-A5D7-4EF3-BADE-F4B5088426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617643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EFF0D-9137-4217-8F47-8C5B5B9C1E8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327778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A107D-7A3D-48AE-A3D5-E252139B9A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220098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B09B3-DA39-4669-A165-F5BC3D2AA5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303019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44627-D914-4651-B7A8-C219CDCCBF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380581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A8B86-7899-44F9-A15B-392CC62662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038714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>
              <a:sym typeface="Calibri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43A13-72C8-4DE7-92B1-B1C5990B9B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898700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6EBD9-6A7D-4C0B-85A8-E981A36E51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823158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2743200" cy="57610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365125"/>
            <a:ext cx="8077200" cy="57610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F3B3A-DC8F-4F77-93EF-1EAFF0CF55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3071087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-ре блока с заголов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Текст 12"/>
          <p:cNvSpPr>
            <a:spLocks noGrp="1"/>
          </p:cNvSpPr>
          <p:nvPr>
            <p:ph type="body" sz="quarter" idx="18"/>
          </p:nvPr>
        </p:nvSpPr>
        <p:spPr>
          <a:xfrm>
            <a:off x="624417" y="2071677"/>
            <a:ext cx="5429288" cy="1643075"/>
          </a:xfrm>
          <a:ln>
            <a:noFill/>
          </a:ln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467"/>
            </a:lvl4pPr>
            <a:lvl5pPr>
              <a:defRPr sz="1467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3" name="Текст 7"/>
          <p:cNvSpPr>
            <a:spLocks noGrp="1"/>
          </p:cNvSpPr>
          <p:nvPr>
            <p:ph type="body" sz="quarter" idx="16"/>
          </p:nvPr>
        </p:nvSpPr>
        <p:spPr>
          <a:xfrm>
            <a:off x="624417" y="1571612"/>
            <a:ext cx="5429288" cy="431800"/>
          </a:xfrm>
          <a:solidFill>
            <a:schemeClr val="bg1"/>
          </a:solidFill>
          <a:ln>
            <a:noFill/>
          </a:ln>
        </p:spPr>
        <p:txBody>
          <a:bodyPr lIns="36000" tIns="36000" rIns="36000" bIns="36000" rtlCol="0" anchor="ctr">
            <a:noAutofit/>
          </a:bodyPr>
          <a:lstStyle>
            <a:lvl1pPr algn="ctr">
              <a:defRPr lang="ru-RU" sz="21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ru-RU" dirty="0"/>
          </a:p>
        </p:txBody>
      </p:sp>
      <p:sp>
        <p:nvSpPr>
          <p:cNvPr id="14" name="Текст 12"/>
          <p:cNvSpPr>
            <a:spLocks noGrp="1"/>
          </p:cNvSpPr>
          <p:nvPr>
            <p:ph type="body" sz="quarter" idx="19"/>
          </p:nvPr>
        </p:nvSpPr>
        <p:spPr>
          <a:xfrm>
            <a:off x="624417" y="4357693"/>
            <a:ext cx="5429288" cy="1643075"/>
          </a:xfrm>
          <a:ln>
            <a:noFill/>
          </a:ln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467"/>
            </a:lvl4pPr>
            <a:lvl5pPr>
              <a:defRPr sz="1467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5" name="Текст 7"/>
          <p:cNvSpPr>
            <a:spLocks noGrp="1"/>
          </p:cNvSpPr>
          <p:nvPr>
            <p:ph type="body" sz="quarter" idx="20"/>
          </p:nvPr>
        </p:nvSpPr>
        <p:spPr>
          <a:xfrm>
            <a:off x="624417" y="3857628"/>
            <a:ext cx="5429288" cy="431800"/>
          </a:xfrm>
          <a:solidFill>
            <a:schemeClr val="bg1"/>
          </a:solidFill>
          <a:ln>
            <a:noFill/>
          </a:ln>
        </p:spPr>
        <p:txBody>
          <a:bodyPr lIns="36000" tIns="36000" rIns="36000" bIns="36000" rtlCol="0" anchor="ctr">
            <a:noAutofit/>
          </a:bodyPr>
          <a:lstStyle>
            <a:lvl1pPr algn="ctr">
              <a:defRPr lang="ru-RU" sz="21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ru-RU" dirty="0"/>
          </a:p>
        </p:txBody>
      </p:sp>
      <p:sp>
        <p:nvSpPr>
          <p:cNvPr id="16" name="Текст 12"/>
          <p:cNvSpPr>
            <a:spLocks noGrp="1"/>
          </p:cNvSpPr>
          <p:nvPr>
            <p:ph type="body" sz="quarter" idx="21"/>
          </p:nvPr>
        </p:nvSpPr>
        <p:spPr>
          <a:xfrm>
            <a:off x="6286501" y="2071677"/>
            <a:ext cx="5429288" cy="1643075"/>
          </a:xfrm>
          <a:ln>
            <a:noFill/>
          </a:ln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467"/>
            </a:lvl4pPr>
            <a:lvl5pPr>
              <a:defRPr sz="1467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7" name="Текст 7"/>
          <p:cNvSpPr>
            <a:spLocks noGrp="1"/>
          </p:cNvSpPr>
          <p:nvPr>
            <p:ph type="body" sz="quarter" idx="22"/>
          </p:nvPr>
        </p:nvSpPr>
        <p:spPr>
          <a:xfrm>
            <a:off x="6286501" y="1571612"/>
            <a:ext cx="5429288" cy="431800"/>
          </a:xfrm>
          <a:solidFill>
            <a:schemeClr val="bg1"/>
          </a:solidFill>
          <a:ln>
            <a:noFill/>
          </a:ln>
        </p:spPr>
        <p:txBody>
          <a:bodyPr lIns="36000" tIns="36000" rIns="36000" bIns="36000" rtlCol="0" anchor="ctr">
            <a:noAutofit/>
          </a:bodyPr>
          <a:lstStyle>
            <a:lvl1pPr algn="ctr">
              <a:defRPr lang="ru-RU" sz="21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ru-RU" dirty="0"/>
          </a:p>
        </p:txBody>
      </p:sp>
      <p:sp>
        <p:nvSpPr>
          <p:cNvPr id="18" name="Текст 12"/>
          <p:cNvSpPr>
            <a:spLocks noGrp="1"/>
          </p:cNvSpPr>
          <p:nvPr>
            <p:ph type="body" sz="quarter" idx="23"/>
          </p:nvPr>
        </p:nvSpPr>
        <p:spPr>
          <a:xfrm>
            <a:off x="6286501" y="4357693"/>
            <a:ext cx="5429288" cy="1643075"/>
          </a:xfrm>
          <a:ln>
            <a:noFill/>
          </a:ln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467"/>
            </a:lvl4pPr>
            <a:lvl5pPr>
              <a:defRPr sz="1467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9" name="Текст 7"/>
          <p:cNvSpPr>
            <a:spLocks noGrp="1"/>
          </p:cNvSpPr>
          <p:nvPr>
            <p:ph type="body" sz="quarter" idx="24"/>
          </p:nvPr>
        </p:nvSpPr>
        <p:spPr>
          <a:xfrm>
            <a:off x="6286501" y="3857628"/>
            <a:ext cx="5429288" cy="431800"/>
          </a:xfrm>
          <a:solidFill>
            <a:schemeClr val="bg1"/>
          </a:solidFill>
          <a:ln>
            <a:noFill/>
          </a:ln>
        </p:spPr>
        <p:txBody>
          <a:bodyPr lIns="36000" tIns="36000" rIns="36000" bIns="36000" rtlCol="0" anchor="ctr">
            <a:noAutofit/>
          </a:bodyPr>
          <a:lstStyle>
            <a:lvl1pPr algn="ctr">
              <a:defRPr lang="ru-RU" sz="21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ru-RU" dirty="0"/>
          </a:p>
        </p:txBody>
      </p:sp>
      <p:sp>
        <p:nvSpPr>
          <p:cNvPr id="11" name="Дата 2">
            <a:extLst>
              <a:ext uri="{FF2B5EF4-FFF2-40B4-BE49-F238E27FC236}">
                <a16:creationId xmlns:a16="http://schemas.microsoft.com/office/drawing/2014/main" id="{7ECAEAFC-3F07-1B4F-803A-B7014740069D}"/>
              </a:ext>
            </a:extLst>
          </p:cNvPr>
          <p:cNvSpPr>
            <a:spLocks noGrp="1"/>
          </p:cNvSpPr>
          <p:nvPr>
            <p:ph type="dt" sz="half" idx="25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34666-F54E-4E03-9E47-6B4DBA55C810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12" name="Нижний колонтитул 3">
            <a:extLst>
              <a:ext uri="{FF2B5EF4-FFF2-40B4-BE49-F238E27FC236}">
                <a16:creationId xmlns:a16="http://schemas.microsoft.com/office/drawing/2014/main" id="{E53613D7-5FCB-9D4A-B4F9-A2C70A55B5F3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Номер слайда 4">
            <a:extLst>
              <a:ext uri="{FF2B5EF4-FFF2-40B4-BE49-F238E27FC236}">
                <a16:creationId xmlns:a16="http://schemas.microsoft.com/office/drawing/2014/main" id="{D2755C0D-89E4-944F-B843-B3B33572341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66A7360-FA70-4203-96A4-966A84A8BE6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315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26" Type="http://schemas.openxmlformats.org/officeDocument/2006/relationships/image" Target="../media/image6.png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2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3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7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8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/>
        </p:nvSpPr>
        <p:spPr>
          <a:xfrm>
            <a:off x="0" y="0"/>
            <a:ext cx="12192000" cy="1428736"/>
          </a:xfrm>
          <a:prstGeom prst="rect">
            <a:avLst/>
          </a:prstGeom>
          <a:solidFill>
            <a:srgbClr val="2C339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Shape 115"/>
          <p:cNvSpPr txBox="1">
            <a:spLocks noGrp="1"/>
          </p:cNvSpPr>
          <p:nvPr>
            <p:ph type="title"/>
          </p:nvPr>
        </p:nvSpPr>
        <p:spPr>
          <a:xfrm>
            <a:off x="609600" y="214291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33"/>
              <a:buFont typeface="Calibri"/>
              <a:buNone/>
              <a:defRPr sz="373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–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–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4045" algn="l" rtl="0">
              <a:spcBef>
                <a:spcPts val="427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»"/>
              <a:defRPr sz="21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Shape 120"/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380961" y="6286520"/>
            <a:ext cx="2952769" cy="47102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83" r:id="rId21"/>
    <p:sldLayoutId id="2147483684" r:id="rId22"/>
    <p:sldLayoutId id="2147483685" r:id="rId23"/>
    <p:sldLayoutId id="2147483768" r:id="rId2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Shape 57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577" name="Shape 57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8" name="Shape 57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9" name="Shape 57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0" name="Shape 58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10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Shape 6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42" name="Shape 6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3" name="Shape 6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4" name="Shape 6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5" name="Shape 6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40" name="Shape 8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1" name="Shape 8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2" name="Shape 8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3" name="Shape 8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19174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>
                <a:sym typeface="Calibri" panose="020F0502020204030204" pitchFamily="34" charset="0"/>
              </a:rPr>
              <a:t>Click to edit Master title style</a:t>
            </a:r>
          </a:p>
        </p:txBody>
      </p:sp>
      <p:sp>
        <p:nvSpPr>
          <p:cNvPr id="1027" name="Rectangle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ru-RU" altLang="ru-RU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ru-RU" altLang="ru-RU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ru-RU" altLang="ru-RU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ru-RU" altLang="ru-RU">
                <a:sym typeface="Calibri" panose="020F0502020204030204" pitchFamily="34" charset="0"/>
              </a:rPr>
              <a:t>Fifth level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6D17D7C-ECF4-AD4F-8688-E90174949ED8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3525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45700" tIns="45700" rIns="45700" bIns="45700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fld id="{004F191F-76C3-4B59-8964-EDBCD6B852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878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anose="020F05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9pPr>
    </p:titleStyle>
    <p:bodyStyle>
      <a:lvl1pPr marL="457200" indent="-406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anose="020B0604020202020204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977900" indent="-4445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anose="020B0604020202020204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512888" indent="-496888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anose="020B0604020202020204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2019300" indent="-533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anose="020B0604020202020204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476500" indent="-533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anose="020B0604020202020204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933700" indent="-533400" algn="l" rtl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6pPr>
      <a:lvl7pPr marL="3390900" indent="-533400" algn="l" rtl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7pPr>
      <a:lvl8pPr marL="3848100" indent="-533400" algn="l" rtl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8pPr>
      <a:lvl9pPr marL="4305300" indent="-533400" algn="l" rtl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ts val="2800"/>
        <a:buFont typeface="Arial" pitchFamily="34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3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35.png"/><Relationship Id="rId5" Type="http://schemas.openxmlformats.org/officeDocument/2006/relationships/hyperlink" Target="mailto:lecta-sales@rosuchebnik.ru" TargetMode="External"/><Relationship Id="rId4" Type="http://schemas.openxmlformats.org/officeDocument/2006/relationships/hyperlink" Target="http://lecta.rosuchebnik.ru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akopov@lecta.ru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8.xml"/><Relationship Id="rId6" Type="http://schemas.openxmlformats.org/officeDocument/2006/relationships/hyperlink" Target="mailto:lecta-support@rosuchebnik.ru" TargetMode="External"/><Relationship Id="rId5" Type="http://schemas.openxmlformats.org/officeDocument/2006/relationships/hyperlink" Target="mailto:lecta-sales@rosuchebnik.ru" TargetMode="External"/><Relationship Id="rId4" Type="http://schemas.openxmlformats.org/officeDocument/2006/relationships/hyperlink" Target="http://www.lecta.rosuchebnik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Shape 941"/>
          <p:cNvSpPr txBox="1">
            <a:spLocks noGrp="1"/>
          </p:cNvSpPr>
          <p:nvPr>
            <p:ph type="ctrTitle"/>
          </p:nvPr>
        </p:nvSpPr>
        <p:spPr>
          <a:xfrm>
            <a:off x="1534048" y="2954596"/>
            <a:ext cx="9144000" cy="8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Open Sans SemiBold"/>
              <a:buNone/>
            </a:pPr>
            <a:r>
              <a:rPr lang="en-US" sz="6480" b="1" i="0" u="none" strike="noStrike" cap="none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LECTA</a:t>
            </a:r>
            <a:endParaRPr sz="6480" b="1" i="0" u="none" strike="noStrike" cap="none">
              <a:solidFill>
                <a:schemeClr val="dk1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942" name="Shape 942"/>
          <p:cNvSpPr txBox="1">
            <a:spLocks noGrp="1"/>
          </p:cNvSpPr>
          <p:nvPr>
            <p:ph type="subTitle" idx="1"/>
          </p:nvPr>
        </p:nvSpPr>
        <p:spPr>
          <a:xfrm>
            <a:off x="1524000" y="797076"/>
            <a:ext cx="9144000" cy="13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None/>
            </a:pPr>
            <a:r>
              <a:rPr lang="en-US" sz="2590" b="1" i="0" u="none" strike="noStrike" cap="none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3330" b="1" i="0" u="none" strike="noStrike" cap="none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От электронных форм учебников к инновационной цифровой образовательной среде – помощника учителя и ученика</a:t>
            </a:r>
            <a:endParaRPr sz="3330" b="1" i="0" u="none" strike="noStrike" cap="none">
              <a:solidFill>
                <a:schemeClr val="dk1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943" name="Shape 943"/>
          <p:cNvSpPr txBox="1"/>
          <p:nvPr/>
        </p:nvSpPr>
        <p:spPr>
          <a:xfrm>
            <a:off x="5687711" y="6198432"/>
            <a:ext cx="946171" cy="45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55555"/>
              </a:buClr>
              <a:buSzPts val="2590"/>
              <a:buFont typeface="Open Sans Light"/>
              <a:buNone/>
            </a:pPr>
            <a:r>
              <a:rPr lang="en-US" sz="2590" b="0" i="0" u="none" strike="noStrike" cap="none">
                <a:solidFill>
                  <a:srgbClr val="55555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2018</a:t>
            </a:r>
            <a:endParaRPr sz="2590" b="0" i="0" u="none" strike="noStrike" cap="none">
              <a:solidFill>
                <a:srgbClr val="555555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pic>
        <p:nvPicPr>
          <p:cNvPr id="944" name="Shape 9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40647" y="4988872"/>
            <a:ext cx="1800000" cy="56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5" name="Shape 9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53859" y="5026587"/>
            <a:ext cx="2160000" cy="492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body" idx="4294967295"/>
          </p:nvPr>
        </p:nvSpPr>
        <p:spPr>
          <a:xfrm>
            <a:off x="609600" y="3655241"/>
            <a:ext cx="10972800" cy="1107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Компании, вошедшие в корпорацию</a:t>
            </a:r>
            <a:endParaRPr/>
          </a:p>
          <a:p>
            <a:pPr marL="228600" marR="0" lvl="0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«Российский учебник»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Shape 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10495" y="5081040"/>
            <a:ext cx="5165757" cy="881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4305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Shape 1000"/>
          <p:cNvSpPr txBox="1">
            <a:spLocks noGrp="1"/>
          </p:cNvSpPr>
          <p:nvPr>
            <p:ph type="ctrTitle"/>
          </p:nvPr>
        </p:nvSpPr>
        <p:spPr>
          <a:xfrm>
            <a:off x="236786" y="482500"/>
            <a:ext cx="6841347" cy="941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Технологии открывают новые возможности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01" name="Shape 1001"/>
          <p:cNvSpPr/>
          <p:nvPr/>
        </p:nvSpPr>
        <p:spPr>
          <a:xfrm>
            <a:off x="334961" y="1410821"/>
            <a:ext cx="5911223" cy="45991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2" name="Shape 1002"/>
          <p:cNvSpPr txBox="1"/>
          <p:nvPr/>
        </p:nvSpPr>
        <p:spPr>
          <a:xfrm>
            <a:off x="6451593" y="1456812"/>
            <a:ext cx="5486400" cy="5028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Цифровые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технологии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умножают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пути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получения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знаний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и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диверсифицируют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подходы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к </a:t>
            </a:r>
            <a:r>
              <a:rPr lang="en-US" sz="2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обучению</a:t>
            </a:r>
            <a:r>
              <a:rPr lang="en-US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Повышение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эффективности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Построение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индивидуальных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b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образовательных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траекторий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Географический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охват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дети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b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ограниченными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возможностями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Повышение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мотивации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учащихся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Больший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охват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при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снижении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затрат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Новые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возможности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представления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информации</a:t>
            </a:r>
            <a:endParaRPr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03" name="Shape 10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4" name="Shape 100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03333" y="4225522"/>
            <a:ext cx="797473" cy="797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5" name="Shape 100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394267" y="343657"/>
            <a:ext cx="1080000" cy="1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6" name="Shape 100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30995" y="5485476"/>
            <a:ext cx="742148" cy="742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7" name="Shape 100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557954" y="3074810"/>
            <a:ext cx="688231" cy="688231"/>
          </a:xfrm>
          <a:prstGeom prst="rect">
            <a:avLst/>
          </a:prstGeom>
          <a:noFill/>
          <a:ln>
            <a:noFill/>
          </a:ln>
        </p:spPr>
      </p:pic>
      <p:sp>
        <p:nvSpPr>
          <p:cNvPr id="1008" name="Shape 1008"/>
          <p:cNvSpPr txBox="1"/>
          <p:nvPr/>
        </p:nvSpPr>
        <p:spPr>
          <a:xfrm>
            <a:off x="430543" y="2472266"/>
            <a:ext cx="4513987" cy="3454401"/>
          </a:xfrm>
          <a:prstGeom prst="rect">
            <a:avLst/>
          </a:prstGeom>
          <a:solidFill>
            <a:srgbClr val="F7CAA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«Мы должны сделать всё, чтобы сегодняшние школьники получили прекрасное образование, чтобы независимо от того, где они живут, </a:t>
            </a:r>
            <a:b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какой достаток у их родителей, </a:t>
            </a:r>
            <a:b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у самих ребят были бы равные возможности для успешного </a:t>
            </a:r>
            <a:b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жизненного старта»</a:t>
            </a:r>
            <a:endParaRPr sz="2000" b="0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09" name="Shape 1009"/>
          <p:cNvSpPr txBox="1"/>
          <p:nvPr/>
        </p:nvSpPr>
        <p:spPr>
          <a:xfrm>
            <a:off x="2976557" y="5439778"/>
            <a:ext cx="1726060" cy="416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В.В. Путин</a:t>
            </a:r>
            <a:endParaRPr sz="20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Shape 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Shape 124"/>
          <p:cNvSpPr txBox="1"/>
          <p:nvPr/>
        </p:nvSpPr>
        <p:spPr>
          <a:xfrm>
            <a:off x="236785" y="482500"/>
            <a:ext cx="8430411" cy="941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ru-RU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LECTA – самая большая библиотека современных ЭФУ </a:t>
            </a:r>
            <a:endParaRPr dirty="0"/>
          </a:p>
        </p:txBody>
      </p:sp>
      <p:sp>
        <p:nvSpPr>
          <p:cNvPr id="125" name="Shape 125"/>
          <p:cNvSpPr/>
          <p:nvPr/>
        </p:nvSpPr>
        <p:spPr>
          <a:xfrm>
            <a:off x="334961" y="1410821"/>
            <a:ext cx="6277505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Shape 126" descr="C:\Users\zgonnik.m\Desktop\17-05-23-Презентация-запуск-РУ-FIN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68457" y="2507653"/>
            <a:ext cx="7563667" cy="4368557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Shape 127"/>
          <p:cNvSpPr txBox="1"/>
          <p:nvPr/>
        </p:nvSpPr>
        <p:spPr>
          <a:xfrm>
            <a:off x="236785" y="1692990"/>
            <a:ext cx="5429288" cy="4776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Более 600 наименований электронных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форм учебников (не только корпорации «Российский учебник»), 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52% федерального перечня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ЭФУ = контент печатного учебника + большой объем электронных образовательных ресурсов (ЭОР) + дополнительные возможности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Инновационная модель обеспечения электронными учебниками, повышающая эффективность расходования государственных средств - 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Книговыдача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1955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6" name="Shape 1096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Дополнительные материалы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97" name="Shape 1097"/>
          <p:cNvSpPr/>
          <p:nvPr/>
        </p:nvSpPr>
        <p:spPr>
          <a:xfrm>
            <a:off x="334961" y="876101"/>
            <a:ext cx="7285039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8" name="Shape 10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9" name="Shape 1099"/>
          <p:cNvSpPr txBox="1"/>
          <p:nvPr/>
        </p:nvSpPr>
        <p:spPr>
          <a:xfrm>
            <a:off x="381085" y="2997784"/>
            <a:ext cx="5714915" cy="548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00" name="Shape 1100"/>
          <p:cNvSpPr txBox="1"/>
          <p:nvPr/>
        </p:nvSpPr>
        <p:spPr>
          <a:xfrm>
            <a:off x="387435" y="4928907"/>
            <a:ext cx="6076865" cy="548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01" name="Shape 110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7435" y="1415669"/>
            <a:ext cx="3488484" cy="4968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2" name="Shape 110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52159" y="1258607"/>
            <a:ext cx="8321308" cy="5463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Shape 1083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Удобство использования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84" name="Shape 1084"/>
          <p:cNvSpPr/>
          <p:nvPr/>
        </p:nvSpPr>
        <p:spPr>
          <a:xfrm rot="10800000" flipH="1">
            <a:off x="334961" y="830382"/>
            <a:ext cx="6319839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5" name="Shape 10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6" name="Shape 1086"/>
          <p:cNvSpPr txBox="1"/>
          <p:nvPr/>
        </p:nvSpPr>
        <p:spPr>
          <a:xfrm>
            <a:off x="381085" y="2997784"/>
            <a:ext cx="5714915" cy="548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87" name="Shape 1087"/>
          <p:cNvSpPr txBox="1"/>
          <p:nvPr/>
        </p:nvSpPr>
        <p:spPr>
          <a:xfrm>
            <a:off x="387435" y="4928907"/>
            <a:ext cx="6076865" cy="548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88" name="Shape 108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05604" y="1440439"/>
            <a:ext cx="8228262" cy="5214361"/>
          </a:xfrm>
          <a:prstGeom prst="rect">
            <a:avLst/>
          </a:prstGeom>
          <a:noFill/>
          <a:ln>
            <a:noFill/>
          </a:ln>
        </p:spPr>
      </p:pic>
      <p:sp>
        <p:nvSpPr>
          <p:cNvPr id="1089" name="Shape 1089"/>
          <p:cNvSpPr txBox="1"/>
          <p:nvPr/>
        </p:nvSpPr>
        <p:spPr>
          <a:xfrm>
            <a:off x="302770" y="2167450"/>
            <a:ext cx="4726431" cy="362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Интерактивное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оглавление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Поиск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страницы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бумажного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учебника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Закладки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и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заметки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Синхронизация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между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устройствами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Поиск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тексту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Изменение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размера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шрифта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В </a:t>
            </a:r>
            <a:r>
              <a:rPr lang="en-US" sz="2000" b="1" i="0" u="none" strike="noStrike" cap="none" dirty="0" err="1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любой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000" b="1" i="0" u="none" strike="noStrike" cap="none" dirty="0" err="1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операционной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000" b="1" i="0" u="none" strike="noStrike" cap="none" dirty="0" err="1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системе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err="1">
                <a:solidFill>
                  <a:srgbClr val="FF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На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000" b="1" i="0" u="none" strike="noStrike" cap="none" dirty="0" err="1">
                <a:solidFill>
                  <a:srgbClr val="FF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любом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000" b="1" i="0" u="none" strike="noStrike" cap="none" dirty="0" err="1">
                <a:solidFill>
                  <a:srgbClr val="FF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устройстве</a:t>
            </a:r>
            <a:endParaRPr dirty="0">
              <a:solidFill>
                <a:srgbClr val="FF000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90" name="Shape 1090"/>
          <p:cNvSpPr txBox="1"/>
          <p:nvPr/>
        </p:nvSpPr>
        <p:spPr>
          <a:xfrm>
            <a:off x="236786" y="1299333"/>
            <a:ext cx="8217667" cy="715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Простая навигация</a:t>
            </a:r>
            <a:endParaRPr sz="2000" b="1" i="0" u="none" strike="noStrike" cap="none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ru-RU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Взрывной рост использования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6" name="Shape 166"/>
          <p:cNvSpPr/>
          <p:nvPr/>
        </p:nvSpPr>
        <p:spPr>
          <a:xfrm rot="10800000" flipH="1">
            <a:off x="334961" y="830380"/>
            <a:ext cx="6712386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7" name="Shape 1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Shape 169"/>
          <p:cNvSpPr txBox="1"/>
          <p:nvPr/>
        </p:nvSpPr>
        <p:spPr>
          <a:xfrm>
            <a:off x="7456697" y="2471868"/>
            <a:ext cx="4736103" cy="1538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данный момент активировано (используется) более 1,5 миллионов  копий ЭФУ </a:t>
            </a:r>
            <a:endParaRPr dirty="0"/>
          </a:p>
        </p:txBody>
      </p:sp>
      <p:sp>
        <p:nvSpPr>
          <p:cNvPr id="170" name="Shape 170"/>
          <p:cNvSpPr txBox="1"/>
          <p:nvPr/>
        </p:nvSpPr>
        <p:spPr>
          <a:xfrm>
            <a:off x="7456697" y="3716988"/>
            <a:ext cx="4769815" cy="2959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85%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учителей не имеют сомнений в необходимости использования учебников в электронной форме в образовательном процессе*</a:t>
            </a:r>
            <a:br>
              <a:rPr lang="ru-RU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55555"/>
              </a:buClr>
              <a:buSzPts val="1500"/>
              <a:buFont typeface="Arial"/>
              <a:buNone/>
            </a:pPr>
            <a:r>
              <a:rPr lang="ru-RU" sz="1500" b="0" i="0" u="none" strike="noStrike" cap="none" dirty="0">
                <a:solidFill>
                  <a:srgbClr val="555555"/>
                </a:solidFill>
                <a:latin typeface="Calibri"/>
                <a:ea typeface="Calibri"/>
                <a:cs typeface="Calibri"/>
                <a:sym typeface="Calibri"/>
              </a:rPr>
              <a:t>*собственное исследование LECTA по итогам апробации </a:t>
            </a:r>
            <a:endParaRPr sz="15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Shape 171"/>
          <p:cNvSpPr txBox="1"/>
          <p:nvPr/>
        </p:nvSpPr>
        <p:spPr>
          <a:xfrm>
            <a:off x="334961" y="1087877"/>
            <a:ext cx="11076733" cy="870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Современные школы и учителя массово переходят на использование ЭФУ</a:t>
            </a:r>
            <a:endParaRPr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2C114B3-6B4B-40EF-8556-B0D96FAAB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34" y="2471868"/>
            <a:ext cx="6978202" cy="36237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4D3982-5736-46E6-A50F-51089D7394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9392" y="2157079"/>
            <a:ext cx="1212644" cy="34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647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8" name="Shape 1108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LECTA сегодня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09" name="Shape 1109"/>
          <p:cNvSpPr/>
          <p:nvPr/>
        </p:nvSpPr>
        <p:spPr>
          <a:xfrm>
            <a:off x="334961" y="859540"/>
            <a:ext cx="3898439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0" name="Shape 1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1" name="Shape 1111"/>
          <p:cNvSpPr txBox="1"/>
          <p:nvPr/>
        </p:nvSpPr>
        <p:spPr>
          <a:xfrm>
            <a:off x="236786" y="1011473"/>
            <a:ext cx="8217667" cy="916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Высокий образовательный результат и творческая самореализация учителя</a:t>
            </a:r>
            <a:endParaRPr sz="20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12" name="Shape 1112"/>
          <p:cNvSpPr/>
          <p:nvPr/>
        </p:nvSpPr>
        <p:spPr>
          <a:xfrm>
            <a:off x="3884151" y="5708650"/>
            <a:ext cx="952500" cy="1270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3" name="Shape 1113"/>
          <p:cNvSpPr/>
          <p:nvPr/>
        </p:nvSpPr>
        <p:spPr>
          <a:xfrm>
            <a:off x="4233401" y="6064250"/>
            <a:ext cx="533400" cy="211733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4" name="Shape 1114"/>
          <p:cNvSpPr/>
          <p:nvPr/>
        </p:nvSpPr>
        <p:spPr>
          <a:xfrm>
            <a:off x="236786" y="1674714"/>
            <a:ext cx="6096000" cy="3600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Помощь при составлении рабочих программ и календарно-тематических планов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Качественные материалы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Сохранение истории выполнения работ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Более высокая мотивация учеников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Повышение квалификации учителей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Соответствие требованиям современности, инновационность и технологичность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5" name="Shape 1115"/>
          <p:cNvSpPr/>
          <p:nvPr/>
        </p:nvSpPr>
        <p:spPr>
          <a:xfrm>
            <a:off x="6874933" y="5708650"/>
            <a:ext cx="939800" cy="1270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6" name="Shape 1116"/>
          <p:cNvSpPr/>
          <p:nvPr/>
        </p:nvSpPr>
        <p:spPr>
          <a:xfrm>
            <a:off x="7222067" y="6064250"/>
            <a:ext cx="499533" cy="211733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7" name="Shape 1117" descr="980DDD75-0DDE-43F9-BCE1-AD7E7FCB75B9@infr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29480" y="1523654"/>
            <a:ext cx="4555302" cy="4555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3" name="Shape 1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81845" y="-101029"/>
            <a:ext cx="9296422" cy="6975962"/>
          </a:xfrm>
          <a:prstGeom prst="rect">
            <a:avLst/>
          </a:prstGeom>
          <a:noFill/>
          <a:ln>
            <a:noFill/>
          </a:ln>
        </p:spPr>
      </p:pic>
      <p:sp>
        <p:nvSpPr>
          <p:cNvPr id="1124" name="Shape 1124"/>
          <p:cNvSpPr txBox="1"/>
          <p:nvPr/>
        </p:nvSpPr>
        <p:spPr>
          <a:xfrm>
            <a:off x="236786" y="914404"/>
            <a:ext cx="6739747" cy="5452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A3838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ПОДГОТОВКА К УРОКУ </a:t>
            </a:r>
            <a:br>
              <a:rPr lang="en-US" sz="36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36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И ПРОВЕРКА КОНТРОЛЬНЫХ – </a:t>
            </a:r>
            <a:br>
              <a:rPr lang="en-US" sz="36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36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В ДЕСЯТЬ РАЗ БЫСТРЕЕ?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3A383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A3838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LECTA Классная работа</a:t>
            </a:r>
            <a:endParaRPr sz="2400" b="1" i="0" u="none" strike="noStrike" cap="none">
              <a:solidFill>
                <a:srgbClr val="3A383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A3838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Контрольная работа</a:t>
            </a:r>
            <a:endParaRPr sz="2400" b="1" i="0" u="none" strike="noStrike" cap="none">
              <a:solidFill>
                <a:srgbClr val="3A383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A3838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Сервисы для учителей, </a:t>
            </a:r>
            <a:b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экономящие время на подготовку к урокам, </a:t>
            </a:r>
            <a:b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поиск учебных материалов и проверку заданий. </a:t>
            </a:r>
            <a:b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2000" b="0" i="0" u="none" strike="noStrike" cap="none">
                <a:solidFill>
                  <a:srgbClr val="3A3838"/>
                </a:solidFill>
                <a:latin typeface="Open Sans"/>
                <a:ea typeface="Open Sans"/>
                <a:cs typeface="Open Sans"/>
                <a:sym typeface="Open Sans"/>
              </a:rPr>
              <a:t>Мы создаем возможности для профессионального развития и творчества учителя. </a:t>
            </a:r>
            <a:endParaRPr sz="2000" b="0" i="0" u="none" strike="noStrike" cap="none">
              <a:solidFill>
                <a:srgbClr val="3A383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3A383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25" name="Shape 1125"/>
          <p:cNvSpPr/>
          <p:nvPr/>
        </p:nvSpPr>
        <p:spPr>
          <a:xfrm rot="10800000" flipH="1">
            <a:off x="1537228" y="3488920"/>
            <a:ext cx="3949172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6" name="Shape 11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LECTA: Классная работа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98" name="Shape 298"/>
          <p:cNvSpPr/>
          <p:nvPr/>
        </p:nvSpPr>
        <p:spPr>
          <a:xfrm>
            <a:off x="334962" y="859540"/>
            <a:ext cx="6421438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9" name="Shape 2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Shape 300"/>
          <p:cNvSpPr txBox="1"/>
          <p:nvPr/>
        </p:nvSpPr>
        <p:spPr>
          <a:xfrm>
            <a:off x="287586" y="1570261"/>
            <a:ext cx="4549065" cy="5052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Готовые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материалы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для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проведения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уроков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в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виде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презентаций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с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иллюстрациями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мультимедийным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контентом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и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интерактивными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заданиями</a:t>
            </a:r>
            <a:endParaRPr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Методические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рекомендации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подготовка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к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календарно-тематическому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планированию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Все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программы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можно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редактировать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добавлять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свои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слайды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и 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материалы</a:t>
            </a:r>
            <a:endParaRPr lang="ru-RU"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lang="ru-RU"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fontAlgn="base" hangingPunct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ru-RU" altLang="ru-RU" sz="20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 Light" charset="0"/>
              </a:rPr>
              <a:t>Каталог ПОСТОЯННО растет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1" name="Shape 301"/>
          <p:cNvSpPr/>
          <p:nvPr/>
        </p:nvSpPr>
        <p:spPr>
          <a:xfrm>
            <a:off x="3884151" y="5708650"/>
            <a:ext cx="952500" cy="1270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Shape 302"/>
          <p:cNvSpPr/>
          <p:nvPr/>
        </p:nvSpPr>
        <p:spPr>
          <a:xfrm>
            <a:off x="4233401" y="6064250"/>
            <a:ext cx="533400" cy="211733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Shape 303"/>
          <p:cNvSpPr/>
          <p:nvPr/>
        </p:nvSpPr>
        <p:spPr>
          <a:xfrm>
            <a:off x="231941" y="4448577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Shape 304"/>
          <p:cNvSpPr/>
          <p:nvPr/>
        </p:nvSpPr>
        <p:spPr>
          <a:xfrm>
            <a:off x="245253" y="1730174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Shape 305"/>
          <p:cNvSpPr/>
          <p:nvPr/>
        </p:nvSpPr>
        <p:spPr>
          <a:xfrm>
            <a:off x="220767" y="3405192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6" name="Shape 30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62579" y="965181"/>
            <a:ext cx="7010881" cy="63517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5275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LECTA: Контроль знаний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13" name="Shape 313"/>
          <p:cNvSpPr/>
          <p:nvPr/>
        </p:nvSpPr>
        <p:spPr>
          <a:xfrm>
            <a:off x="334962" y="859540"/>
            <a:ext cx="6421438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4" name="Shape 3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Shape 315"/>
          <p:cNvSpPr txBox="1"/>
          <p:nvPr/>
        </p:nvSpPr>
        <p:spPr>
          <a:xfrm>
            <a:off x="287586" y="1570261"/>
            <a:ext cx="4267481" cy="5052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Готовые контрольные, проверочные работы и тренировочные задания разного уровня сложности с ключами для учителя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Автоматическая проверка результатов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Входящий, текущий, тематический, итоговый контроль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Сохранение результатов выполнения заданий учениками</a:t>
            </a:r>
            <a:endParaRPr sz="20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Тренажеры для подготовки к ВПР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16" name="Shape 316"/>
          <p:cNvSpPr/>
          <p:nvPr/>
        </p:nvSpPr>
        <p:spPr>
          <a:xfrm>
            <a:off x="4233401" y="6064250"/>
            <a:ext cx="533400" cy="211733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Shape 317"/>
          <p:cNvSpPr/>
          <p:nvPr/>
        </p:nvSpPr>
        <p:spPr>
          <a:xfrm>
            <a:off x="231941" y="4132838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Shape 318"/>
          <p:cNvSpPr/>
          <p:nvPr/>
        </p:nvSpPr>
        <p:spPr>
          <a:xfrm>
            <a:off x="227378" y="1709507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Shape 319"/>
          <p:cNvSpPr/>
          <p:nvPr/>
        </p:nvSpPr>
        <p:spPr>
          <a:xfrm>
            <a:off x="220767" y="3392617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Shape 320"/>
          <p:cNvSpPr/>
          <p:nvPr/>
        </p:nvSpPr>
        <p:spPr>
          <a:xfrm>
            <a:off x="248877" y="4860461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1" name="Shape 3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83500" y="989923"/>
            <a:ext cx="7214722" cy="5767831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Shape 322"/>
          <p:cNvSpPr/>
          <p:nvPr/>
        </p:nvSpPr>
        <p:spPr>
          <a:xfrm>
            <a:off x="253239" y="5608876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2968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4" name="Shape 12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35897" y="-217331"/>
            <a:ext cx="13994354" cy="7052332"/>
          </a:xfrm>
          <a:prstGeom prst="rect">
            <a:avLst/>
          </a:prstGeom>
          <a:noFill/>
          <a:ln>
            <a:noFill/>
          </a:ln>
        </p:spPr>
      </p:pic>
      <p:sp>
        <p:nvSpPr>
          <p:cNvPr id="1205" name="Shape 1205"/>
          <p:cNvSpPr txBox="1">
            <a:spLocks noGrp="1"/>
          </p:cNvSpPr>
          <p:nvPr>
            <p:ph type="ctrTitle"/>
          </p:nvPr>
        </p:nvSpPr>
        <p:spPr>
          <a:xfrm>
            <a:off x="246699" y="112759"/>
            <a:ext cx="918305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Индивидуальные</a:t>
            </a: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образовательные</a:t>
            </a: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траектории</a:t>
            </a:r>
            <a:endParaRPr sz="44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06" name="Shape 1206"/>
          <p:cNvSpPr/>
          <p:nvPr/>
        </p:nvSpPr>
        <p:spPr>
          <a:xfrm>
            <a:off x="334961" y="1401048"/>
            <a:ext cx="7843839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7" name="Shape 12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8" name="Shape 1208"/>
          <p:cNvSpPr txBox="1"/>
          <p:nvPr/>
        </p:nvSpPr>
        <p:spPr>
          <a:xfrm>
            <a:off x="387436" y="1858461"/>
            <a:ext cx="6530816" cy="705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Построение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обучающего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курса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для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конкретного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ученика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на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основе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его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личного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прогресса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возможность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быстро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корректировать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программу</a:t>
            </a:r>
            <a:endParaRPr dirty="0"/>
          </a:p>
        </p:txBody>
      </p:sp>
      <p:sp>
        <p:nvSpPr>
          <p:cNvPr id="1209" name="Shape 1209"/>
          <p:cNvSpPr/>
          <p:nvPr/>
        </p:nvSpPr>
        <p:spPr>
          <a:xfrm>
            <a:off x="334963" y="2026341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0" name="Shape 1210"/>
          <p:cNvSpPr txBox="1"/>
          <p:nvPr/>
        </p:nvSpPr>
        <p:spPr>
          <a:xfrm>
            <a:off x="387435" y="3098622"/>
            <a:ext cx="6995221" cy="145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Анализ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в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реальном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времени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ответов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/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результатов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учащегося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с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тем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чтобы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сделать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акценты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на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плохо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усвоенных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темах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повторить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забытое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дать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возможность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ученику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двигаться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в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том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темпе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который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 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для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него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оптимален</a:t>
            </a:r>
            <a:endParaRPr dirty="0"/>
          </a:p>
        </p:txBody>
      </p:sp>
      <p:sp>
        <p:nvSpPr>
          <p:cNvPr id="1211" name="Shape 1211"/>
          <p:cNvSpPr/>
          <p:nvPr/>
        </p:nvSpPr>
        <p:spPr>
          <a:xfrm>
            <a:off x="334963" y="3266502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2" name="Shape 1212"/>
          <p:cNvSpPr txBox="1"/>
          <p:nvPr/>
        </p:nvSpPr>
        <p:spPr>
          <a:xfrm>
            <a:off x="387436" y="4950876"/>
            <a:ext cx="6995221" cy="21955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Использование методических подходов, соответствующих особенностям восприятия конкретного ученика</a:t>
            </a:r>
            <a:endParaRPr/>
          </a:p>
        </p:txBody>
      </p:sp>
      <p:sp>
        <p:nvSpPr>
          <p:cNvPr id="1213" name="Shape 1213"/>
          <p:cNvSpPr/>
          <p:nvPr/>
        </p:nvSpPr>
        <p:spPr>
          <a:xfrm>
            <a:off x="334964" y="5097493"/>
            <a:ext cx="84666" cy="84666"/>
          </a:xfrm>
          <a:prstGeom prst="ellipse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Shape 1152"/>
          <p:cNvSpPr txBox="1">
            <a:spLocks noGrp="1"/>
          </p:cNvSpPr>
          <p:nvPr>
            <p:ph type="ctrTitle"/>
          </p:nvPr>
        </p:nvSpPr>
        <p:spPr>
          <a:xfrm>
            <a:off x="114860" y="88612"/>
            <a:ext cx="11740589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 sz="32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АТЛАС+. ОНЛАЙН ПРИЛОЖЕНИЯ К БУМАЖНЫМ АТЛАСАМ ПО ИСТОРИИ</a:t>
            </a:r>
            <a:r>
              <a:rPr lang="ru-RU" sz="32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</a:t>
            </a:r>
            <a:r>
              <a:rPr lang="en-US" sz="32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ГЕОГРАФИИ</a:t>
            </a:r>
            <a:r>
              <a:rPr lang="ru-RU" sz="32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И АСТРОНОМИИ</a:t>
            </a:r>
            <a:endParaRPr sz="32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53" name="Shape 1153"/>
          <p:cNvSpPr/>
          <p:nvPr/>
        </p:nvSpPr>
        <p:spPr>
          <a:xfrm>
            <a:off x="113271" y="1297264"/>
            <a:ext cx="11440554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4" name="Shape 11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80845"/>
            <a:ext cx="1386838" cy="4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5" name="Shape 11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6551" y="1922549"/>
            <a:ext cx="5759449" cy="3820809"/>
          </a:xfrm>
          <a:prstGeom prst="rect">
            <a:avLst/>
          </a:prstGeom>
          <a:noFill/>
          <a:ln>
            <a:noFill/>
          </a:ln>
        </p:spPr>
      </p:pic>
      <p:sp>
        <p:nvSpPr>
          <p:cNvPr id="1156" name="Shape 1156"/>
          <p:cNvSpPr txBox="1"/>
          <p:nvPr/>
        </p:nvSpPr>
        <p:spPr>
          <a:xfrm>
            <a:off x="6867525" y="1402202"/>
            <a:ext cx="5103570" cy="5399548"/>
          </a:xfrm>
          <a:prstGeom prst="rect">
            <a:avLst/>
          </a:prstGeom>
          <a:solidFill>
            <a:srgbClr val="F7CAA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7" name="Shape 1157"/>
          <p:cNvSpPr txBox="1"/>
          <p:nvPr/>
        </p:nvSpPr>
        <p:spPr>
          <a:xfrm>
            <a:off x="7173100" y="1644043"/>
            <a:ext cx="4682349" cy="4670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Расширение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возможностей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печатного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атласа</a:t>
            </a:r>
            <a:endParaRPr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Arial"/>
              <a:buNone/>
            </a:pPr>
            <a:endParaRPr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Удобно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использовать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на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уроке</a:t>
            </a:r>
            <a:endParaRPr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Arial"/>
              <a:buNone/>
            </a:pPr>
            <a:endParaRPr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Бесплатно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для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учеников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и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учителей</a:t>
            </a:r>
            <a:endParaRPr dirty="0"/>
          </a:p>
          <a:p>
            <a:pPr marL="285750" marR="0" lvl="0" indent="-222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None/>
            </a:pPr>
            <a:endParaRPr lang="ru-RU"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06400" lvl="0" indent="-342900">
              <a:buClr>
                <a:srgbClr val="3F3F3F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Интерактивные задания, направленные на отработку навыков работы с картами</a:t>
            </a:r>
          </a:p>
          <a:p>
            <a:pPr marL="285750" marR="0" lvl="0" indent="-222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None/>
            </a:pPr>
            <a:endParaRPr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Количество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материалов</a:t>
            </a:r>
            <a:r>
              <a:rPr lang="en-US" sz="2200" b="0" i="0" u="none" strike="noStrike" cap="none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b="0" i="0" u="none" strike="noStrike" cap="none" dirty="0" err="1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растет</a:t>
            </a:r>
            <a:endParaRPr sz="22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22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Shape 1174"/>
          <p:cNvSpPr txBox="1">
            <a:spLocks noGrp="1"/>
          </p:cNvSpPr>
          <p:nvPr>
            <p:ph type="ctrTitle"/>
          </p:nvPr>
        </p:nvSpPr>
        <p:spPr>
          <a:xfrm>
            <a:off x="234234" y="261232"/>
            <a:ext cx="11114917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 sz="32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ОНЛАЙН КУРСЫ </a:t>
            </a:r>
            <a:br>
              <a:rPr lang="en-US" sz="32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32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ПОВЫШЕНИЯ КВАЛИФИКАЦИИ</a:t>
            </a:r>
            <a:br>
              <a:rPr lang="en-US" sz="32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-US" sz="32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32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75" name="Shape 1175"/>
          <p:cNvSpPr/>
          <p:nvPr/>
        </p:nvSpPr>
        <p:spPr>
          <a:xfrm rot="10800000" flipH="1">
            <a:off x="334961" y="1048135"/>
            <a:ext cx="6478434" cy="66508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6" name="Shape 11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80845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7" name="Shape 1177"/>
          <p:cNvSpPr txBox="1"/>
          <p:nvPr/>
        </p:nvSpPr>
        <p:spPr>
          <a:xfrm>
            <a:off x="302077" y="1315583"/>
            <a:ext cx="5103570" cy="5175509"/>
          </a:xfrm>
          <a:prstGeom prst="rect">
            <a:avLst/>
          </a:prstGeom>
          <a:solidFill>
            <a:srgbClr val="F7CAA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Arial"/>
              <a:buNone/>
            </a:pP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8" name="Shape 1178"/>
          <p:cNvSpPr txBox="1"/>
          <p:nvPr/>
        </p:nvSpPr>
        <p:spPr>
          <a:xfrm>
            <a:off x="392111" y="1516795"/>
            <a:ext cx="4548018" cy="41242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Курс включает видеоматериалы, текстовые и графические материалы, интерактивные тестовые и практические задания</a:t>
            </a:r>
            <a:endParaRPr sz="2200" b="0" i="0" u="none" strike="noStrike" cap="none">
              <a:solidFill>
                <a:srgbClr val="3F3F3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667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00"/>
              <a:buFont typeface="Arial"/>
              <a:buNone/>
            </a:pPr>
            <a:endParaRPr sz="2200" b="0" i="0" u="none" strike="noStrike" cap="none">
              <a:solidFill>
                <a:srgbClr val="3F3F3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Обучение с получением сертификата LECTA – БЕСПЛАТНО</a:t>
            </a:r>
            <a:endParaRPr sz="2200" b="0" i="0" u="none" strike="noStrike" cap="none">
              <a:solidFill>
                <a:srgbClr val="3F3F3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667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00"/>
              <a:buFont typeface="Arial"/>
              <a:buNone/>
            </a:pPr>
            <a:endParaRPr sz="2200" b="0" i="0" u="none" strike="noStrike" cap="none">
              <a:solidFill>
                <a:srgbClr val="3F3F3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3F3F3F"/>
              </a:buClr>
              <a:buSzPts val="1000"/>
              <a:buFont typeface="Calibri"/>
              <a:buChar char="•"/>
            </a:pPr>
            <a:r>
              <a:rPr lang="en-US" sz="22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Платное обучение с получением удостоверения установленного образца от Корпорации «Российский учебник» или партнеров</a:t>
            </a:r>
            <a:endParaRPr sz="2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79" name="Shape 1179" descr="https://course.lecta.ru/courses_content/2/img/rosuchebnik-c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65941" y="2540826"/>
            <a:ext cx="3591097" cy="2702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0" name="Shape 1180" descr="https://course.lecta.ru/img/courses/Sertificat_modul_1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73489" y="2013771"/>
            <a:ext cx="2656767" cy="37568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ru-RU" sz="4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Книговыдачи</a:t>
            </a:r>
            <a:endParaRPr sz="44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5" name="Shape 145"/>
          <p:cNvSpPr/>
          <p:nvPr/>
        </p:nvSpPr>
        <p:spPr>
          <a:xfrm rot="10800000" flipH="1">
            <a:off x="334961" y="830381"/>
            <a:ext cx="3644372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6" name="Shape 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Shape 147"/>
          <p:cNvSpPr txBox="1"/>
          <p:nvPr/>
        </p:nvSpPr>
        <p:spPr>
          <a:xfrm>
            <a:off x="334961" y="1033622"/>
            <a:ext cx="11380805" cy="2025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Книговыдача – право использования любого учебника из каталога LECTA в течение 500 дней за 75 руб.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Позволяем укомплектовать школу за считанные минуты  –  школа получает сертификат в электронном виде, библиотекарь активирует его и выдает учебники школьникам. Учебники из каталога можно выбрать в момент выдачи.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То, что вам нужно, даже если вы пока не знаете, что именно вам нужно!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8" name="Shape 1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8700" y="2966298"/>
            <a:ext cx="8999333" cy="40976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6051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/>
          </p:cNvSpPr>
          <p:nvPr/>
        </p:nvSpPr>
        <p:spPr bwMode="auto">
          <a:xfrm>
            <a:off x="-116757" y="4589145"/>
            <a:ext cx="14324370" cy="1516687"/>
          </a:xfrm>
          <a:prstGeom prst="rect">
            <a:avLst/>
          </a:prstGeom>
          <a:solidFill>
            <a:srgbClr val="D347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Calibri" panose="020F0502020204030204" pitchFamily="34" charset="0"/>
              <a:sym typeface="Arial" panose="020B0604020202020204" pitchFamily="34" charset="0"/>
            </a:endParaRPr>
          </a:p>
        </p:txBody>
      </p:sp>
      <p:pic>
        <p:nvPicPr>
          <p:cNvPr id="19458" name="Picture 2" descr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05000"/>
            <a:ext cx="9245600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7" name="Text Box 3" descr="Shape 3122"/>
          <p:cNvSpPr txBox="1">
            <a:spLocks/>
          </p:cNvSpPr>
          <p:nvPr/>
        </p:nvSpPr>
        <p:spPr bwMode="auto">
          <a:xfrm>
            <a:off x="381000" y="1362075"/>
            <a:ext cx="1010761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00" tIns="45700" rIns="45700" bIns="457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 charset="0"/>
                <a:cs typeface="Calibri" panose="020F0502020204030204" pitchFamily="34" charset="0"/>
                <a:sym typeface="Open Sans Light" charset="0"/>
              </a:rPr>
              <a:t>РШБА провела сертификацию сервиса Книговыдача LECTA и дала ему высокую оценку</a:t>
            </a:r>
          </a:p>
        </p:txBody>
      </p:sp>
      <p:sp>
        <p:nvSpPr>
          <p:cNvPr id="62468" name="Text Box 4" descr="Shape 3110"/>
          <p:cNvSpPr txBox="1">
            <a:spLocks/>
          </p:cNvSpPr>
          <p:nvPr/>
        </p:nvSpPr>
        <p:spPr bwMode="auto">
          <a:xfrm>
            <a:off x="381000" y="334963"/>
            <a:ext cx="9602788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00" tIns="45700" rIns="45700" bIns="45700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pen Sans" charset="0"/>
                <a:cs typeface="Calibri" panose="020F0502020204030204" pitchFamily="34" charset="0"/>
                <a:sym typeface="Open Sans" charset="0"/>
              </a:rPr>
              <a:t>Ассоциация школьных библиотекарей русского мира (РШБА) LECTA</a:t>
            </a:r>
          </a:p>
        </p:txBody>
      </p:sp>
      <p:sp>
        <p:nvSpPr>
          <p:cNvPr id="62470" name="Text Box 8" descr="Shape 3122"/>
          <p:cNvSpPr txBox="1">
            <a:spLocks/>
          </p:cNvSpPr>
          <p:nvPr/>
        </p:nvSpPr>
        <p:spPr bwMode="auto">
          <a:xfrm>
            <a:off x="381000" y="4615826"/>
            <a:ext cx="10778613" cy="1997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00" tIns="45700" rIns="45700" bIns="457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Light" charset="0"/>
                <a:cs typeface="Calibri" panose="020F0502020204030204" pitchFamily="34" charset="0"/>
                <a:sym typeface="Open Sans Light" charset="0"/>
              </a:rPr>
              <a:t>«LECTA – это продукт, разработанный для всех участников образовательного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Light" charset="0"/>
                <a:cs typeface="Calibri" panose="020F0502020204030204" pitchFamily="34" charset="0"/>
                <a:sym typeface="Open Sans Light" charset="0"/>
              </a:rPr>
              <a:t> </a:t>
            </a: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Light" charset="0"/>
                <a:cs typeface="Calibri" panose="020F0502020204030204" pitchFamily="34" charset="0"/>
                <a:sym typeface="Open Sans Light" charset="0"/>
              </a:rPr>
              <a:t>процесса, в том числе и для библиотекарей, которые играют важную роль при комплектовании школ учебниками и учебными материалами. </a:t>
            </a:r>
          </a:p>
          <a:p>
            <a:pPr marL="0" marR="0" lvl="0" indent="0" algn="l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Light" charset="0"/>
                <a:cs typeface="Calibri" panose="020F0502020204030204" pitchFamily="34" charset="0"/>
                <a:sym typeface="Open Sans Light" charset="0"/>
              </a:rPr>
              <a:t>И с развитием цифровизации профессия библиотекаря постепенно трансформируется в сторону управления информацией и сервисами, предназначенными для учителей и учеников».</a:t>
            </a: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 Light" charset="0"/>
              <a:cs typeface="Calibri" panose="020F0502020204030204" pitchFamily="34" charset="0"/>
              <a:sym typeface="Open Sans Light" charset="0"/>
            </a:endParaRPr>
          </a:p>
          <a:p>
            <a:pPr marL="0" marR="0" lvl="0" indent="0" algn="l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Light" charset="0"/>
                <a:cs typeface="Calibri" panose="020F0502020204030204" pitchFamily="34" charset="0"/>
                <a:sym typeface="Open Sans Light" charset="0"/>
              </a:rPr>
              <a:t>Рубен Акопов</a:t>
            </a: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 Light" charset="0"/>
              <a:cs typeface="Calibri" panose="020F0502020204030204" pitchFamily="34" charset="0"/>
              <a:sym typeface="Open Sans Light" charset="0"/>
            </a:endParaRPr>
          </a:p>
          <a:p>
            <a:pPr marL="0" marR="0" lvl="0" indent="0" algn="l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 Light" charset="0"/>
              <a:cs typeface="Calibri" panose="020F0502020204030204" pitchFamily="34" charset="0"/>
              <a:sym typeface="Open Sans Light" charset="0"/>
            </a:endParaRPr>
          </a:p>
        </p:txBody>
      </p:sp>
      <p:pic>
        <p:nvPicPr>
          <p:cNvPr id="3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0200" y="1962467"/>
            <a:ext cx="1436688" cy="192722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hape 145">
            <a:extLst>
              <a:ext uri="{FF2B5EF4-FFF2-40B4-BE49-F238E27FC236}">
                <a16:creationId xmlns:a16="http://schemas.microsoft.com/office/drawing/2014/main" id="{8F80B759-138F-4BAE-8DAF-F2011D14599A}"/>
              </a:ext>
            </a:extLst>
          </p:cNvPr>
          <p:cNvSpPr/>
          <p:nvPr/>
        </p:nvSpPr>
        <p:spPr>
          <a:xfrm rot="10800000" flipH="1">
            <a:off x="338136" y="1263014"/>
            <a:ext cx="6486175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" name="Shape 146">
            <a:extLst>
              <a:ext uri="{FF2B5EF4-FFF2-40B4-BE49-F238E27FC236}">
                <a16:creationId xmlns:a16="http://schemas.microsoft.com/office/drawing/2014/main" id="{F5F21F75-ACFF-41EE-A976-8326B8D3E77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3137"/>
          <p:cNvSpPr txBox="1"/>
          <p:nvPr/>
        </p:nvSpPr>
        <p:spPr>
          <a:xfrm>
            <a:off x="6746282" y="1790450"/>
            <a:ext cx="5103570" cy="4971520"/>
          </a:xfrm>
          <a:prstGeom prst="rect">
            <a:avLst/>
          </a:prstGeom>
          <a:solidFill>
            <a:srgbClr val="F7CAAC"/>
          </a:solidFill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000"/>
              <a:buFontTx/>
              <a:buNone/>
              <a:tabLst/>
              <a:defRPr/>
            </a:pPr>
            <a:endParaRPr kumimoji="0" lang="ru-RU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162" name="Shape 3162"/>
          <p:cNvSpPr txBox="1">
            <a:spLocks noGrp="1"/>
          </p:cNvSpPr>
          <p:nvPr>
            <p:ph type="ctrTitle"/>
          </p:nvPr>
        </p:nvSpPr>
        <p:spPr>
          <a:xfrm>
            <a:off x="271567" y="160112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6350" lvl="0" algn="l">
              <a:buSzPts val="4000"/>
            </a:pPr>
            <a:r>
              <a:rPr lang="ru-RU" sz="4000" b="1" dirty="0">
                <a:latin typeface="Open Sans"/>
                <a:ea typeface="Open Sans"/>
                <a:cs typeface="Open Sans"/>
                <a:sym typeface="Open Sans"/>
              </a:rPr>
              <a:t>Нормативно-правовая база</a:t>
            </a:r>
            <a:br>
              <a:rPr lang="ru-RU" sz="4000" b="1" dirty="0">
                <a:latin typeface="Open Sans"/>
                <a:ea typeface="Open Sans"/>
                <a:cs typeface="Open Sans"/>
                <a:sym typeface="Open Sans"/>
              </a:rPr>
            </a:br>
            <a:r>
              <a:rPr lang="ru-RU" sz="4000" b="1" dirty="0">
                <a:latin typeface="Open Sans"/>
                <a:ea typeface="Open Sans"/>
                <a:cs typeface="Open Sans"/>
                <a:sym typeface="Open Sans"/>
              </a:rPr>
              <a:t>закупки и использования ЭФУ</a:t>
            </a:r>
          </a:p>
        </p:txBody>
      </p:sp>
      <p:pic>
        <p:nvPicPr>
          <p:cNvPr id="3164" name="Shape 31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Shape 384"/>
          <p:cNvSpPr txBox="1">
            <a:spLocks/>
          </p:cNvSpPr>
          <p:nvPr/>
        </p:nvSpPr>
        <p:spPr>
          <a:xfrm>
            <a:off x="-90266" y="1676479"/>
            <a:ext cx="6601131" cy="131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pPr marL="269081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/>
              <a:buNone/>
              <a:tabLst/>
              <a:defRPr/>
            </a:pPr>
            <a:r>
              <a:rPr kumimoji="0" lang="ru-RU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Возможность приобретения и использования образовательными организациями услуг по доступу к электронным формам учебников прямо предусмотрена законодательством </a:t>
            </a:r>
          </a:p>
        </p:txBody>
      </p:sp>
      <p:sp>
        <p:nvSpPr>
          <p:cNvPr id="9" name="Shape 386"/>
          <p:cNvSpPr txBox="1"/>
          <p:nvPr/>
        </p:nvSpPr>
        <p:spPr>
          <a:xfrm>
            <a:off x="1267044" y="2808565"/>
            <a:ext cx="3924401" cy="40494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Федеральный закон от 05.04.2013 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 44-ФЗ (ред. от 03.07.2016) 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«О контрактной системе в сфере закупок товаров, работ, услуг для обеспечения государственных и муниципальных нужд» (с изм. и доп., вступ. в силу с 01.09.2016)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Статья 93. Осуществление закупки у единственного поставщика (подрядчика, исполнителя)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10" name="Shape 38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5089" y="3565148"/>
            <a:ext cx="54000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hape 388"/>
          <p:cNvSpPr txBox="1"/>
          <p:nvPr/>
        </p:nvSpPr>
        <p:spPr>
          <a:xfrm>
            <a:off x="6839223" y="1664029"/>
            <a:ext cx="4917688" cy="4950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14) закупка печатных изданий или электронных изданий (в том числе используемых в них программно-технических средств и средств защиты информации) определенных авторов у издателей таких изданий в случае, если указанным издателям принадлежат исключительные права или исключительные лицензии на использование таких изданий, а </a:t>
            </a: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также оказание услуг по предоставлению доступа к таким электронным изданиям для обеспечения деятельности государственных и муниципальных образовательных учреждений, государственных и муниципальных библиотек, государственных научных организаций</a:t>
            </a:r>
            <a:endParaRPr kumimoji="0" sz="1800" b="1" i="0" u="none" strike="noStrike" kern="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(в ред. Федерального закона от 04.06.2014 N 140-ФЗ)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</p:txBody>
      </p:sp>
      <p:sp>
        <p:nvSpPr>
          <p:cNvPr id="14" name="Shape 3163"/>
          <p:cNvSpPr/>
          <p:nvPr/>
        </p:nvSpPr>
        <p:spPr>
          <a:xfrm rot="10800000" flipH="1" flipV="1">
            <a:off x="271567" y="1411574"/>
            <a:ext cx="8322100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7638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Shape 1045"/>
          <p:cNvSpPr txBox="1">
            <a:spLocks noGrp="1"/>
          </p:cNvSpPr>
          <p:nvPr>
            <p:ph type="ctrTitle"/>
          </p:nvPr>
        </p:nvSpPr>
        <p:spPr>
          <a:xfrm>
            <a:off x="203834" y="-441871"/>
            <a:ext cx="10024814" cy="1313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Заказать</a:t>
            </a: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просто</a:t>
            </a: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!</a:t>
            </a:r>
            <a:endParaRPr sz="44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46" name="Shape 1046"/>
          <p:cNvSpPr/>
          <p:nvPr/>
        </p:nvSpPr>
        <p:spPr>
          <a:xfrm rot="10800000" flipH="1">
            <a:off x="334961" y="841530"/>
            <a:ext cx="4348552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7" name="Shape 10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" name="Shape 1048"/>
          <p:cNvSpPr txBox="1"/>
          <p:nvPr/>
        </p:nvSpPr>
        <p:spPr>
          <a:xfrm>
            <a:off x="334962" y="1570261"/>
            <a:ext cx="5439306" cy="5052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Книговыдача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право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использования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любого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учебника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течение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500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дней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75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руб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Как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заказать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школам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000"/>
              <a:buFont typeface="Arial"/>
              <a:buAutoNum type="arabicParenBoth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сайте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lecta.rosuchebnik.ru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разделе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Школам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000"/>
              <a:buFont typeface="Arial"/>
              <a:buAutoNum type="arabicParenBoth"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Написать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нам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письмо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</a:t>
            </a: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lecta-sales@rosuchebnik.ru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lang="ru-RU"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Розничный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магазин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сайте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lecta.rosuchebnik.ru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9" name="Shape 104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322221" y="965200"/>
            <a:ext cx="10045700" cy="589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Text Box 1" descr="Shape 3429"/>
          <p:cNvSpPr txBox="1">
            <a:spLocks/>
          </p:cNvSpPr>
          <p:nvPr/>
        </p:nvSpPr>
        <p:spPr bwMode="auto">
          <a:xfrm>
            <a:off x="336550" y="1754123"/>
            <a:ext cx="5602288" cy="388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00" tIns="45700" rIns="45700" bIns="45700">
            <a:spAutoFit/>
          </a:bodyPr>
          <a:lstStyle>
            <a:lvl1pPr marL="114300" indent="-1143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ru-RU" altLang="ru-RU" sz="2000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Универсальная образовательная </a:t>
            </a:r>
            <a:r>
              <a:rPr lang="ru-RU" altLang="ru-RU" sz="2000" b="1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среда</a:t>
            </a:r>
            <a:r>
              <a:rPr lang="ru-RU" altLang="ru-RU" sz="2000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, обслуживающая потребности:</a:t>
            </a:r>
          </a:p>
          <a:p>
            <a:pPr eaLnBrk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D34741"/>
              </a:buClr>
              <a:buSzPct val="100000"/>
              <a:buFontTx/>
              <a:buChar char="•"/>
            </a:pPr>
            <a:r>
              <a:rPr lang="ru-RU" altLang="ru-RU" sz="2000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учителей,</a:t>
            </a:r>
          </a:p>
          <a:p>
            <a:pPr eaLnBrk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D34741"/>
              </a:buClr>
              <a:buSzPct val="100000"/>
              <a:buFontTx/>
              <a:buChar char="•"/>
            </a:pPr>
            <a:r>
              <a:rPr lang="ru-RU" altLang="ru-RU" sz="2000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учеников,</a:t>
            </a:r>
          </a:p>
          <a:p>
            <a:pPr eaLnBrk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D34741"/>
              </a:buClr>
              <a:buSzPct val="100000"/>
              <a:buFontTx/>
              <a:buChar char="•"/>
            </a:pPr>
            <a:r>
              <a:rPr lang="ru-RU" altLang="ru-RU" sz="2000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органов управления образованием,</a:t>
            </a:r>
          </a:p>
          <a:p>
            <a:pPr eaLnBrk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D34741"/>
              </a:buClr>
              <a:buSzPct val="100000"/>
              <a:buFontTx/>
              <a:buChar char="•"/>
            </a:pPr>
            <a:r>
              <a:rPr lang="ru-RU" altLang="ru-RU" sz="2000" dirty="0">
                <a:solidFill>
                  <a:srgbClr val="3F3F3F"/>
                </a:solidFill>
                <a:latin typeface="Open Sans Light" charset="0"/>
                <a:sym typeface="Open Sans Light" charset="0"/>
              </a:rPr>
              <a:t>родителей</a:t>
            </a:r>
          </a:p>
          <a:p>
            <a:pPr eaLnBrk="1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</a:pPr>
            <a:endParaRPr lang="ru-RU" altLang="ru-RU" sz="2000" b="1" dirty="0">
              <a:solidFill>
                <a:srgbClr val="3F3F3F"/>
              </a:solidFill>
              <a:latin typeface="Open Sans" charset="0"/>
              <a:sym typeface="Open Sans" charset="0"/>
            </a:endParaRPr>
          </a:p>
          <a:p>
            <a:pPr algn="ctr" eaLnBrk="1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</a:pPr>
            <a:r>
              <a:rPr lang="ru-RU" altLang="ru-RU" sz="2000" b="1" dirty="0">
                <a:solidFill>
                  <a:srgbClr val="3F3F3F"/>
                </a:solidFill>
                <a:latin typeface="Open Sans" charset="0"/>
                <a:sym typeface="Open Sans" charset="0"/>
              </a:rPr>
              <a:t>Основа создания целостной и прозрачной цифровой образовательной среды</a:t>
            </a:r>
          </a:p>
        </p:txBody>
      </p:sp>
      <p:sp>
        <p:nvSpPr>
          <p:cNvPr id="83971" name="Text Box 5" descr="Shape 3110"/>
          <p:cNvSpPr txBox="1">
            <a:spLocks/>
          </p:cNvSpPr>
          <p:nvPr/>
        </p:nvSpPr>
        <p:spPr bwMode="auto">
          <a:xfrm>
            <a:off x="334962" y="505342"/>
            <a:ext cx="7199313" cy="535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00" tIns="45700" rIns="45700" bIns="45700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eaLnBrk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  <a:latin typeface="Open Sans" charset="0"/>
                <a:sym typeface="Open Sans" charset="0"/>
              </a:rPr>
              <a:t>LECTA завтра</a:t>
            </a:r>
          </a:p>
        </p:txBody>
      </p:sp>
      <p:pic>
        <p:nvPicPr>
          <p:cNvPr id="83972" name="Picture 6" descr="Снимок экрана 2018-08-12 в 14.25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163" y="665162"/>
            <a:ext cx="5603875" cy="552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Shape 314">
            <a:extLst>
              <a:ext uri="{FF2B5EF4-FFF2-40B4-BE49-F238E27FC236}">
                <a16:creationId xmlns:a16="http://schemas.microsoft.com/office/drawing/2014/main" id="{0FADAC00-E92F-4F1C-A101-D51BFD2F0E4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0200" y="341088"/>
            <a:ext cx="1386838" cy="4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hape 1046">
            <a:extLst>
              <a:ext uri="{FF2B5EF4-FFF2-40B4-BE49-F238E27FC236}">
                <a16:creationId xmlns:a16="http://schemas.microsoft.com/office/drawing/2014/main" id="{D7335D68-9CE2-4E22-ACC1-84760171335E}"/>
              </a:ext>
            </a:extLst>
          </p:cNvPr>
          <p:cNvSpPr/>
          <p:nvPr/>
        </p:nvSpPr>
        <p:spPr>
          <a:xfrm rot="10800000" flipH="1">
            <a:off x="231266" y="995113"/>
            <a:ext cx="3085972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" name="Shape 1232"/>
          <p:cNvSpPr txBox="1">
            <a:spLocks noGrp="1"/>
          </p:cNvSpPr>
          <p:nvPr>
            <p:ph type="ctrTitle"/>
          </p:nvPr>
        </p:nvSpPr>
        <p:spPr>
          <a:xfrm>
            <a:off x="225361" y="136469"/>
            <a:ext cx="9917879" cy="1021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635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"/>
              <a:buNone/>
            </a:pP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С </a:t>
            </a: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чего</a:t>
            </a: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00" b="1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начать</a:t>
            </a:r>
            <a:r>
              <a:rPr lang="en-US" sz="4000" b="1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?</a:t>
            </a:r>
            <a:endParaRPr sz="4400" b="1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33" name="Shape 1233"/>
          <p:cNvSpPr/>
          <p:nvPr/>
        </p:nvSpPr>
        <p:spPr>
          <a:xfrm>
            <a:off x="334967" y="1098591"/>
            <a:ext cx="3915305" cy="45719"/>
          </a:xfrm>
          <a:prstGeom prst="rect">
            <a:avLst/>
          </a:prstGeom>
          <a:solidFill>
            <a:srgbClr val="FF9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4" name="Shape 1234"/>
          <p:cNvSpPr txBox="1"/>
          <p:nvPr/>
        </p:nvSpPr>
        <p:spPr>
          <a:xfrm>
            <a:off x="334967" y="1561250"/>
            <a:ext cx="10462817" cy="4619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5books –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любые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5 ЭФУ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из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каталога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бесплатно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на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30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календарных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дней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>
              <a:spcBef>
                <a:spcPts val="1000"/>
              </a:spcBef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Классные работы, Контрольные работы, Атлас+, ВПР – бесплатно для Учителей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</a:pPr>
            <a:endParaRPr lang="ru-RU" dirty="0"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Андрей Казаков 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lang="ru-RU"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+7 903 507-02-22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 </a:t>
            </a:r>
            <a:r>
              <a:rPr lang="en-US" sz="2000" u="sng" dirty="0" err="1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</a:rPr>
              <a:t>kazakov</a:t>
            </a:r>
            <a:r>
              <a:rPr lang="ru-RU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r>
              <a:rPr lang="en-US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</a:rPr>
              <a:t>aa</a:t>
            </a:r>
            <a:r>
              <a:rPr lang="en-US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@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  <a:hlinkClick r:id="rId4"/>
              </a:rPr>
              <a:t>rosuchebnik</a:t>
            </a:r>
            <a:r>
              <a:rPr lang="en-US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.ru</a:t>
            </a:r>
            <a:endParaRPr lang="ru-RU"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endParaRPr lang="ru-RU"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Венера </a:t>
            </a:r>
            <a:r>
              <a:rPr lang="ru-RU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Шарафиева</a:t>
            </a:r>
            <a:endParaRPr lang="ru-RU"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+7 937 285-02-58   </a:t>
            </a:r>
            <a:r>
              <a:rPr lang="ru-RU" sz="2000" u="sng" dirty="0" err="1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</a:rPr>
              <a:t>sharafieva</a:t>
            </a:r>
            <a:r>
              <a:rPr lang="en-US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</a:rPr>
              <a:t>.vg</a:t>
            </a:r>
            <a:r>
              <a:rPr lang="ru-RU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@</a:t>
            </a:r>
            <a:r>
              <a:rPr lang="en-US" sz="2000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  <a:hlinkClick r:id="rId4"/>
              </a:rPr>
              <a:t>rosuchebnik</a:t>
            </a:r>
            <a:r>
              <a:rPr lang="ru-RU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.</a:t>
            </a:r>
            <a:r>
              <a:rPr lang="ru-RU" sz="2000" u="sng" dirty="0" err="1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ru</a:t>
            </a:r>
            <a:endParaRPr lang="ru-RU"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  <a:hlinkClick r:id="rId4"/>
              </a:rPr>
              <a:t>                                     </a:t>
            </a:r>
            <a:endParaRPr lang="ru-RU"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ru-RU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</a:rPr>
              <a:t>www.lecta.rosuchebnik.ru</a:t>
            </a:r>
            <a:endParaRPr sz="1400" b="0" i="0" strike="noStrike" cap="none" dirty="0">
              <a:solidFill>
                <a:schemeClr val="tx1"/>
              </a:solidFill>
              <a:sym typeface="Arial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8 800 555-46-68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 </a:t>
            </a:r>
            <a:r>
              <a:rPr lang="ru-RU" sz="2000" u="sng" dirty="0">
                <a:solidFill>
                  <a:schemeClr val="hlink"/>
                </a:solidFill>
                <a:latin typeface="Open Sans"/>
                <a:ea typeface="Open Sans"/>
                <a:cs typeface="Open Sa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lecta-sales@rosuchebnik.ru</a:t>
            </a: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 </a:t>
            </a:r>
            <a:r>
              <a:rPr lang="en-US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  <a:hlinkClick r:id="rId6"/>
              </a:rPr>
              <a:t>lecta-support@rosuchebnik.ru</a:t>
            </a:r>
            <a:r>
              <a:rPr lang="ru-RU" sz="20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000"/>
            </a:pPr>
            <a:endParaRPr lang="en-US" sz="20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36" name="Shape 1236"/>
          <p:cNvSpPr txBox="1"/>
          <p:nvPr/>
        </p:nvSpPr>
        <p:spPr>
          <a:xfrm>
            <a:off x="6831758" y="3856007"/>
            <a:ext cx="6622964" cy="1236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38" name="Shape 1238"/>
          <p:cNvSpPr txBox="1"/>
          <p:nvPr/>
        </p:nvSpPr>
        <p:spPr>
          <a:xfrm>
            <a:off x="5566375" y="3194295"/>
            <a:ext cx="6995221" cy="811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241" name="Shape 124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32493" y="286684"/>
            <a:ext cx="1386838" cy="43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3294801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Шаблон презентации РУ 16х9 новый">
  <a:themeElements>
    <a:clrScheme name="Российский учебник">
      <a:dk1>
        <a:srgbClr val="515151"/>
      </a:dk1>
      <a:lt1>
        <a:srgbClr val="FFFFFF"/>
      </a:lt1>
      <a:dk2>
        <a:srgbClr val="7B7B7B"/>
      </a:dk2>
      <a:lt2>
        <a:srgbClr val="FFFFFF"/>
      </a:lt2>
      <a:accent1>
        <a:srgbClr val="969696"/>
      </a:accent1>
      <a:accent2>
        <a:srgbClr val="0063B5"/>
      </a:accent2>
      <a:accent3>
        <a:srgbClr val="3BA6FF"/>
      </a:accent3>
      <a:accent4>
        <a:srgbClr val="75C1FF"/>
      </a:accent4>
      <a:accent5>
        <a:srgbClr val="A5A5A5"/>
      </a:accent5>
      <a:accent6>
        <a:srgbClr val="D8D8D8"/>
      </a:accent6>
      <a:hlink>
        <a:srgbClr val="005CAB"/>
      </a:hlink>
      <a:folHlink>
        <a:srgbClr val="A6A6A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20" tIns="45720" rIns="4572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pitchFamily="34" charset="0"/>
            <a:cs typeface="Arial" pitchFamily="34" charset="0"/>
            <a:sym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blurRad="38100" dist="23000" dir="5400000" algn="ctr" rotWithShape="0">
            <a:srgbClr val="000000">
              <a:alpha val="34999"/>
            </a:srgbClr>
          </a:outerShdw>
        </a:effectLst>
      </a:spPr>
      <a:bodyPr vert="horz" wrap="square" lIns="45720" tIns="45720" rIns="4572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pitchFamily="34" charset="0"/>
            <a:cs typeface="Arial" pitchFamily="34" charset="0"/>
            <a:sym typeface="Arial" pitchFamily="34" charset="0"/>
          </a:defRPr>
        </a:defPPr>
      </a:lstStyle>
    </a:lnDef>
  </a:objectDefaults>
  <a:extraClrSchemeLst/>
</a:theme>
</file>

<file path=ppt/theme/theme8.xml><?xml version="1.0" encoding="utf-8"?>
<a:theme xmlns:a="http://schemas.openxmlformats.org/drawingml/2006/main" name="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6684</TotalTime>
  <Words>866</Words>
  <Application>Microsoft Office PowerPoint</Application>
  <PresentationFormat>Широкоэкранный</PresentationFormat>
  <Paragraphs>174</Paragraphs>
  <Slides>20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20</vt:i4>
      </vt:variant>
    </vt:vector>
  </HeadingPairs>
  <TitlesOfParts>
    <vt:vector size="32" baseType="lpstr">
      <vt:lpstr>Open Sans</vt:lpstr>
      <vt:lpstr>Open Sans Light</vt:lpstr>
      <vt:lpstr>Open Sans SemiBold</vt:lpstr>
      <vt:lpstr>Arial</vt:lpstr>
      <vt:lpstr>Calibri</vt:lpstr>
      <vt:lpstr>1_Тема Office</vt:lpstr>
      <vt:lpstr>1_Шаблон презентации РУ 16х9 новый</vt:lpstr>
      <vt:lpstr>Тема Office</vt:lpstr>
      <vt:lpstr>4_Тема Office</vt:lpstr>
      <vt:lpstr>6_Тема Office</vt:lpstr>
      <vt:lpstr>2_Тема Office</vt:lpstr>
      <vt:lpstr>3_Тема Office</vt:lpstr>
      <vt:lpstr>LECTA</vt:lpstr>
      <vt:lpstr>Презентация PowerPoint</vt:lpstr>
      <vt:lpstr>Технологии открывают новые возможности</vt:lpstr>
      <vt:lpstr>Презентация PowerPoint</vt:lpstr>
      <vt:lpstr>Дополнительные материалы</vt:lpstr>
      <vt:lpstr>Удобство использования</vt:lpstr>
      <vt:lpstr>Взрывной рост использования</vt:lpstr>
      <vt:lpstr>LECTA сегодня</vt:lpstr>
      <vt:lpstr>Презентация PowerPoint</vt:lpstr>
      <vt:lpstr>LECTA: Классная работа</vt:lpstr>
      <vt:lpstr>LECTA: Контроль знаний</vt:lpstr>
      <vt:lpstr>Индивидуальные образовательные траектории</vt:lpstr>
      <vt:lpstr>АТЛАС+. ОНЛАЙН ПРИЛОЖЕНИЯ К БУМАЖНЫМ АТЛАСАМ ПО ИСТОРИИ, ГЕОГРАФИИ И АСТРОНОМИИ</vt:lpstr>
      <vt:lpstr>ОНЛАЙН КУРСЫ  ПОВЫШЕНИЯ КВАЛИФИКАЦИИ  </vt:lpstr>
      <vt:lpstr>Книговыдачи</vt:lpstr>
      <vt:lpstr>Презентация PowerPoint</vt:lpstr>
      <vt:lpstr>Нормативно-правовая база закупки и использования ЭФУ</vt:lpstr>
      <vt:lpstr>Заказать просто!</vt:lpstr>
      <vt:lpstr>Презентация PowerPoint</vt:lpstr>
      <vt:lpstr>С чего начать?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LECTA</dc:title>
  <dc:creator>Венера Шарафиева</dc:creator>
  <cp:lastModifiedBy>kazakov.aa@rosuchebnik.ru</cp:lastModifiedBy>
  <cp:revision>100</cp:revision>
  <dcterms:modified xsi:type="dcterms:W3CDTF">2018-12-10T14:44:31Z</dcterms:modified>
</cp:coreProperties>
</file>