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4"/>
  </p:notesMasterIdLst>
  <p:sldIdLst>
    <p:sldId id="256" r:id="rId2"/>
    <p:sldId id="259" r:id="rId3"/>
    <p:sldId id="264" r:id="rId4"/>
    <p:sldId id="262" r:id="rId5"/>
    <p:sldId id="265" r:id="rId6"/>
    <p:sldId id="266" r:id="rId7"/>
    <p:sldId id="267" r:id="rId8"/>
    <p:sldId id="268" r:id="rId9"/>
    <p:sldId id="269" r:id="rId10"/>
    <p:sldId id="270" r:id="rId11"/>
    <p:sldId id="271" r:id="rId12"/>
    <p:sldId id="272" r:id="rId13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>
        <p:scale>
          <a:sx n="91" d="100"/>
          <a:sy n="91" d="100"/>
        </p:scale>
        <p:origin x="-930" y="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2CFB6E9-0662-4E41-A47E-1890F25A1CF4}" type="datetimeFigureOut">
              <a:rPr lang="ru-RU" smtClean="0"/>
              <a:t>27.11.2025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97BF762-76A1-4AAC-AF83-2E082AF875A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1411373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350D81-5287-4C6C-82EF-394411C18E6F}" type="datetimeFigureOut">
              <a:rPr lang="ru-RU" smtClean="0"/>
              <a:t>27.11.2025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1942AB-08B2-4785-9408-CD4895CD82C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0718085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350D81-5287-4C6C-82EF-394411C18E6F}" type="datetimeFigureOut">
              <a:rPr lang="ru-RU" smtClean="0"/>
              <a:t>27.11.2025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1942AB-08B2-4785-9408-CD4895CD82C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1578468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350D81-5287-4C6C-82EF-394411C18E6F}" type="datetimeFigureOut">
              <a:rPr lang="ru-RU" smtClean="0"/>
              <a:t>27.11.2025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1942AB-08B2-4785-9408-CD4895CD82C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5970432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350D81-5287-4C6C-82EF-394411C18E6F}" type="datetimeFigureOut">
              <a:rPr lang="ru-RU" smtClean="0"/>
              <a:t>27.11.2025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1942AB-08B2-4785-9408-CD4895CD82C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4801217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350D81-5287-4C6C-82EF-394411C18E6F}" type="datetimeFigureOut">
              <a:rPr lang="ru-RU" smtClean="0"/>
              <a:t>27.11.2025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1942AB-08B2-4785-9408-CD4895CD82C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3677110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350D81-5287-4C6C-82EF-394411C18E6F}" type="datetimeFigureOut">
              <a:rPr lang="ru-RU" smtClean="0"/>
              <a:t>27.11.2025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1942AB-08B2-4785-9408-CD4895CD82C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1682265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350D81-5287-4C6C-82EF-394411C18E6F}" type="datetimeFigureOut">
              <a:rPr lang="ru-RU" smtClean="0"/>
              <a:t>27.11.2025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1942AB-08B2-4785-9408-CD4895CD82C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3732792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350D81-5287-4C6C-82EF-394411C18E6F}" type="datetimeFigureOut">
              <a:rPr lang="ru-RU" smtClean="0"/>
              <a:t>27.11.2025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1942AB-08B2-4785-9408-CD4895CD82C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8569360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350D81-5287-4C6C-82EF-394411C18E6F}" type="datetimeFigureOut">
              <a:rPr lang="ru-RU" smtClean="0"/>
              <a:t>27.11.2025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1942AB-08B2-4785-9408-CD4895CD82C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9819661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350D81-5287-4C6C-82EF-394411C18E6F}" type="datetimeFigureOut">
              <a:rPr lang="ru-RU" smtClean="0"/>
              <a:t>27.11.2025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1942AB-08B2-4785-9408-CD4895CD82C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8720673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350D81-5287-4C6C-82EF-394411C18E6F}" type="datetimeFigureOut">
              <a:rPr lang="ru-RU" smtClean="0"/>
              <a:t>27.11.2025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1942AB-08B2-4785-9408-CD4895CD82C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8950269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0350D81-5287-4C6C-82EF-394411C18E6F}" type="datetimeFigureOut">
              <a:rPr lang="ru-RU" smtClean="0"/>
              <a:t>27.11.2025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01942AB-08B2-4785-9408-CD4895CD82C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72951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8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8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5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4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70C0">
            <a:alpha val="500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11560" y="620688"/>
            <a:ext cx="7846640" cy="4176465"/>
          </a:xfrm>
        </p:spPr>
        <p:txBody>
          <a:bodyPr/>
          <a:lstStyle/>
          <a:p>
            <a:r>
              <a:rPr lang="ru-RU" sz="3600" b="1" dirty="0">
                <a:latin typeface="Garamond" pitchFamily="18" charset="0"/>
              </a:rPr>
              <a:t>МР «Сулейман-</a:t>
            </a:r>
            <a:r>
              <a:rPr lang="ru-RU" sz="3600" b="1" dirty="0" err="1">
                <a:latin typeface="Garamond" pitchFamily="18" charset="0"/>
              </a:rPr>
              <a:t>Стальский</a:t>
            </a:r>
            <a:r>
              <a:rPr lang="ru-RU" sz="3600" b="1" dirty="0">
                <a:latin typeface="Garamond" pitchFamily="18" charset="0"/>
              </a:rPr>
              <a:t> район»</a:t>
            </a:r>
            <a:br>
              <a:rPr lang="ru-RU" sz="3600" b="1" dirty="0">
                <a:latin typeface="Garamond" pitchFamily="18" charset="0"/>
              </a:rPr>
            </a:br>
            <a:r>
              <a:rPr lang="ru-RU" sz="3600" b="1" dirty="0" smtClean="0">
                <a:latin typeface="Garamond" pitchFamily="18" charset="0"/>
              </a:rPr>
              <a:t>Семинар «Обмен </a:t>
            </a:r>
            <a:r>
              <a:rPr lang="ru-RU" sz="3600" b="1" dirty="0" smtClean="0">
                <a:latin typeface="Garamond" pitchFamily="18" charset="0"/>
              </a:rPr>
              <a:t>опытом особенностей уклада </a:t>
            </a:r>
            <a:r>
              <a:rPr lang="ru-RU" sz="3600" b="1" dirty="0" smtClean="0">
                <a:latin typeface="Garamond" pitchFamily="18" charset="0"/>
              </a:rPr>
              <a:t>физико-математического класса»</a:t>
            </a:r>
            <a:r>
              <a:rPr lang="ru-RU" sz="3600" b="1" dirty="0" smtClean="0">
                <a:latin typeface="Garamond" pitchFamily="18" charset="0"/>
              </a:rPr>
              <a:t/>
            </a:r>
            <a:br>
              <a:rPr lang="ru-RU" sz="3600" b="1" dirty="0" smtClean="0">
                <a:latin typeface="Garamond" pitchFamily="18" charset="0"/>
              </a:rPr>
            </a:br>
            <a:endParaRPr lang="ru-RU" sz="3600" b="1" dirty="0">
              <a:latin typeface="Garamond" pitchFamily="18" charset="0"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323528" y="6021288"/>
            <a:ext cx="8424936" cy="216024"/>
          </a:xfrm>
        </p:spPr>
        <p:txBody>
          <a:bodyPr>
            <a:normAutofit fontScale="32500" lnSpcReduction="20000"/>
          </a:bodyPr>
          <a:lstStyle/>
          <a:p>
            <a:r>
              <a:rPr lang="ru-RU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.</a:t>
            </a:r>
            <a:endParaRPr lang="ru-RU" b="1" i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776" t="8566" r="4818" b="6605"/>
          <a:stretch/>
        </p:blipFill>
        <p:spPr bwMode="auto">
          <a:xfrm>
            <a:off x="251520" y="4365104"/>
            <a:ext cx="2202873" cy="18703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21318585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51520" y="188640"/>
            <a:ext cx="8229600" cy="2088232"/>
          </a:xfrm>
        </p:spPr>
        <p:txBody>
          <a:bodyPr>
            <a:normAutofit fontScale="90000"/>
          </a:bodyPr>
          <a:lstStyle/>
          <a:p>
            <a:pPr algn="just"/>
            <a:r>
              <a:rPr lang="ru-RU" sz="2200" dirty="0" smtClean="0">
                <a:latin typeface="Garamond" pitchFamily="18" charset="0"/>
              </a:rPr>
              <a:t>	30 октября 2025г. в Сулейман-</a:t>
            </a:r>
            <a:r>
              <a:rPr lang="ru-RU" sz="2200" dirty="0" err="1" smtClean="0">
                <a:latin typeface="Garamond" pitchFamily="18" charset="0"/>
              </a:rPr>
              <a:t>Стальском</a:t>
            </a:r>
            <a:r>
              <a:rPr lang="ru-RU" sz="2200" dirty="0" smtClean="0">
                <a:latin typeface="Garamond" pitchFamily="18" charset="0"/>
              </a:rPr>
              <a:t> районе на базе МКОУ «</a:t>
            </a:r>
            <a:r>
              <a:rPr lang="ru-RU" sz="2200" dirty="0" err="1" smtClean="0">
                <a:latin typeface="Garamond" pitchFamily="18" charset="0"/>
              </a:rPr>
              <a:t>Ашагасталказмалярская</a:t>
            </a:r>
            <a:r>
              <a:rPr lang="ru-RU" sz="2200" dirty="0" smtClean="0">
                <a:latin typeface="Garamond" pitchFamily="18" charset="0"/>
              </a:rPr>
              <a:t> СОШ имени </a:t>
            </a:r>
            <a:r>
              <a:rPr lang="ru-RU" sz="2200" dirty="0" err="1" smtClean="0">
                <a:latin typeface="Garamond" pitchFamily="18" charset="0"/>
              </a:rPr>
              <a:t>Р.С.Абасова</a:t>
            </a:r>
            <a:r>
              <a:rPr lang="ru-RU" sz="2200" dirty="0" smtClean="0">
                <a:latin typeface="Garamond" pitchFamily="18" charset="0"/>
              </a:rPr>
              <a:t>» прошел семинар учителей физики, математики и информатики по обмену опытом работы в физико-математических классах в рамках реализации </a:t>
            </a:r>
            <a:br>
              <a:rPr lang="ru-RU" sz="2200" dirty="0" smtClean="0">
                <a:latin typeface="Garamond" pitchFamily="18" charset="0"/>
              </a:rPr>
            </a:br>
            <a:r>
              <a:rPr lang="ru-RU" sz="2200" dirty="0" smtClean="0">
                <a:latin typeface="Garamond" pitchFamily="18" charset="0"/>
              </a:rPr>
              <a:t>приказа </a:t>
            </a:r>
            <a:r>
              <a:rPr lang="ru-RU" sz="2200" dirty="0" err="1" smtClean="0">
                <a:latin typeface="Garamond" pitchFamily="18" charset="0"/>
              </a:rPr>
              <a:t>Минобрнауки</a:t>
            </a:r>
            <a:r>
              <a:rPr lang="ru-RU" sz="2200" dirty="0" smtClean="0">
                <a:latin typeface="Garamond" pitchFamily="18" charset="0"/>
              </a:rPr>
              <a:t> РД №05-02-94-1124 от 06.02.2024г.</a:t>
            </a:r>
            <a:r>
              <a:rPr lang="ru-RU" dirty="0" smtClean="0">
                <a:latin typeface="Garamond" pitchFamily="18" charset="0"/>
              </a:rPr>
              <a:t/>
            </a:r>
            <a:br>
              <a:rPr lang="ru-RU" dirty="0" smtClean="0">
                <a:latin typeface="Garamond" pitchFamily="18" charset="0"/>
              </a:rPr>
            </a:br>
            <a:endParaRPr lang="ru-RU" dirty="0">
              <a:latin typeface="Garamond" pitchFamily="18" charset="0"/>
            </a:endParaRPr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2287" y="2348880"/>
            <a:ext cx="8042161" cy="4509120"/>
          </a:xfrm>
        </p:spPr>
      </p:pic>
    </p:spTree>
    <p:extLst>
      <p:ext uri="{BB962C8B-B14F-4D97-AF65-F5344CB8AC3E}">
        <p14:creationId xmlns:p14="http://schemas.microsoft.com/office/powerpoint/2010/main" val="196853536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395536" y="260648"/>
            <a:ext cx="3008313" cy="203622"/>
          </a:xfrm>
        </p:spPr>
        <p:txBody>
          <a:bodyPr>
            <a:normAutofit fontScale="90000"/>
          </a:bodyPr>
          <a:lstStyle/>
          <a:p>
            <a:r>
              <a:rPr lang="ru-RU" dirty="0" smtClean="0"/>
              <a:t>.</a:t>
            </a:r>
            <a:endParaRPr lang="ru-RU" dirty="0"/>
          </a:p>
        </p:txBody>
      </p:sp>
      <p:pic>
        <p:nvPicPr>
          <p:cNvPr id="6" name="Объект 5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08104" y="548680"/>
            <a:ext cx="3212164" cy="5544616"/>
          </a:xfrm>
        </p:spPr>
      </p:pic>
      <p:sp>
        <p:nvSpPr>
          <p:cNvPr id="5" name="Текст 4"/>
          <p:cNvSpPr>
            <a:spLocks noGrp="1"/>
          </p:cNvSpPr>
          <p:nvPr>
            <p:ph type="body" sz="half" idx="2"/>
          </p:nvPr>
        </p:nvSpPr>
        <p:spPr>
          <a:xfrm>
            <a:off x="457200" y="332656"/>
            <a:ext cx="4474840" cy="5793507"/>
          </a:xfrm>
        </p:spPr>
        <p:txBody>
          <a:bodyPr>
            <a:noAutofit/>
          </a:bodyPr>
          <a:lstStyle/>
          <a:p>
            <a:pPr algn="just"/>
            <a:r>
              <a:rPr lang="ru-RU" sz="1800" dirty="0" smtClean="0">
                <a:latin typeface="Garamond" pitchFamily="18" charset="0"/>
              </a:rPr>
              <a:t>  Учителя математики и физики ОО Сулейман-</a:t>
            </a:r>
            <a:r>
              <a:rPr lang="ru-RU" sz="1800" dirty="0" err="1" smtClean="0">
                <a:latin typeface="Garamond" pitchFamily="18" charset="0"/>
              </a:rPr>
              <a:t>Стальского</a:t>
            </a:r>
            <a:r>
              <a:rPr lang="ru-RU" sz="1800" dirty="0" smtClean="0">
                <a:latin typeface="Garamond" pitchFamily="18" charset="0"/>
              </a:rPr>
              <a:t> района собрались, чтобы обменяться опытом, обсудить актуальные вопросы и найти новые решения в своей профессиональной деятельности. Каждый из присутствующих на семинаре- это ценный участник профессионального сообщества, чей опыт и знания внесли неоценимый вклад в работу семинара.</a:t>
            </a:r>
            <a:br>
              <a:rPr lang="ru-RU" sz="1800" dirty="0" smtClean="0">
                <a:latin typeface="Garamond" pitchFamily="18" charset="0"/>
              </a:rPr>
            </a:br>
            <a:r>
              <a:rPr lang="ru-RU" sz="1800" dirty="0" smtClean="0">
                <a:latin typeface="Garamond" pitchFamily="18" charset="0"/>
              </a:rPr>
              <a:t>   В современном мире непрерывное обучение и профессиональное развитие становятся ключевыми факторами успеха. Именно поэтому так важно создавать площадки для открытого диалога, обмена идеями и совместного поиска ответов на вызовы времени.</a:t>
            </a:r>
            <a:br>
              <a:rPr lang="ru-RU" sz="1800" dirty="0" smtClean="0">
                <a:latin typeface="Garamond" pitchFamily="18" charset="0"/>
              </a:rPr>
            </a:br>
            <a:r>
              <a:rPr lang="ru-RU" sz="1800" dirty="0" smtClean="0">
                <a:latin typeface="Garamond" pitchFamily="18" charset="0"/>
              </a:rPr>
              <a:t>  Данный семинар стал не только источником новых знаний для его участников, но и  стимулом для их дальнейшего профессионального роста.</a:t>
            </a:r>
            <a:br>
              <a:rPr lang="ru-RU" sz="1800" dirty="0" smtClean="0">
                <a:latin typeface="Garamond" pitchFamily="18" charset="0"/>
              </a:rPr>
            </a:br>
            <a:endParaRPr lang="ru-RU" sz="1800" dirty="0">
              <a:latin typeface="Garamond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4099105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457200" y="273050"/>
            <a:ext cx="3538736" cy="1859806"/>
          </a:xfrm>
        </p:spPr>
        <p:txBody>
          <a:bodyPr>
            <a:normAutofit fontScale="90000"/>
          </a:bodyPr>
          <a:lstStyle/>
          <a:p>
            <a:r>
              <a:rPr lang="ru-RU" sz="1800" dirty="0" smtClean="0">
                <a:latin typeface="Garamond" pitchFamily="18" charset="0"/>
                <a:cs typeface="Times New Roman" panose="02020603050405020304" pitchFamily="18" charset="0"/>
              </a:rPr>
              <a:t/>
            </a:r>
            <a:br>
              <a:rPr lang="ru-RU" sz="1800" dirty="0" smtClean="0">
                <a:latin typeface="Garamond" pitchFamily="18" charset="0"/>
                <a:cs typeface="Times New Roman" panose="02020603050405020304" pitchFamily="18" charset="0"/>
              </a:rPr>
            </a:br>
            <a:r>
              <a:rPr lang="ru-RU" sz="1800" dirty="0">
                <a:latin typeface="Garamond" pitchFamily="18" charset="0"/>
                <a:cs typeface="Times New Roman" panose="02020603050405020304" pitchFamily="18" charset="0"/>
              </a:rPr>
              <a:t/>
            </a:r>
            <a:br>
              <a:rPr lang="ru-RU" sz="1800" dirty="0">
                <a:latin typeface="Garamond" pitchFamily="18" charset="0"/>
                <a:cs typeface="Times New Roman" panose="02020603050405020304" pitchFamily="18" charset="0"/>
              </a:rPr>
            </a:br>
            <a:r>
              <a:rPr lang="ru-RU" sz="1800" dirty="0" smtClean="0">
                <a:latin typeface="Garamond" pitchFamily="18" charset="0"/>
                <a:cs typeface="Times New Roman" panose="02020603050405020304" pitchFamily="18" charset="0"/>
              </a:rPr>
              <a:t/>
            </a:r>
            <a:br>
              <a:rPr lang="ru-RU" sz="1800" dirty="0" smtClean="0">
                <a:latin typeface="Garamond" pitchFamily="18" charset="0"/>
                <a:cs typeface="Times New Roman" panose="02020603050405020304" pitchFamily="18" charset="0"/>
              </a:rPr>
            </a:br>
            <a:r>
              <a:rPr lang="ru-RU" sz="1800" dirty="0" smtClean="0">
                <a:latin typeface="Garamond" pitchFamily="18" charset="0"/>
                <a:cs typeface="Times New Roman" panose="02020603050405020304" pitchFamily="18" charset="0"/>
              </a:rPr>
              <a:t/>
            </a:r>
            <a:br>
              <a:rPr lang="ru-RU" sz="1800" dirty="0" smtClean="0">
                <a:latin typeface="Garamond" pitchFamily="18" charset="0"/>
                <a:cs typeface="Times New Roman" panose="02020603050405020304" pitchFamily="18" charset="0"/>
              </a:rPr>
            </a:br>
            <a:r>
              <a:rPr lang="ru-RU" sz="1800" dirty="0">
                <a:latin typeface="Garamond" pitchFamily="18" charset="0"/>
                <a:cs typeface="Times New Roman" panose="02020603050405020304" pitchFamily="18" charset="0"/>
              </a:rPr>
              <a:t/>
            </a:r>
            <a:br>
              <a:rPr lang="ru-RU" sz="1800" dirty="0">
                <a:latin typeface="Garamond" pitchFamily="18" charset="0"/>
                <a:cs typeface="Times New Roman" panose="02020603050405020304" pitchFamily="18" charset="0"/>
              </a:rPr>
            </a:br>
            <a:r>
              <a:rPr lang="ru-RU" sz="1800" dirty="0" smtClean="0">
                <a:latin typeface="Garamond" pitchFamily="18" charset="0"/>
                <a:cs typeface="Times New Roman" panose="02020603050405020304" pitchFamily="18" charset="0"/>
              </a:rPr>
              <a:t/>
            </a:r>
            <a:br>
              <a:rPr lang="ru-RU" sz="1800" dirty="0" smtClean="0">
                <a:latin typeface="Garamond" pitchFamily="18" charset="0"/>
                <a:cs typeface="Times New Roman" panose="02020603050405020304" pitchFamily="18" charset="0"/>
              </a:rPr>
            </a:br>
            <a:r>
              <a:rPr lang="ru-RU" sz="1800" dirty="0">
                <a:latin typeface="Garamond" pitchFamily="18" charset="0"/>
                <a:cs typeface="Times New Roman" panose="02020603050405020304" pitchFamily="18" charset="0"/>
              </a:rPr>
              <a:t/>
            </a:r>
            <a:br>
              <a:rPr lang="ru-RU" sz="1800" dirty="0">
                <a:latin typeface="Garamond" pitchFamily="18" charset="0"/>
                <a:cs typeface="Times New Roman" panose="02020603050405020304" pitchFamily="18" charset="0"/>
              </a:rPr>
            </a:br>
            <a:r>
              <a:rPr lang="ru-RU" sz="1800" dirty="0" smtClean="0">
                <a:latin typeface="Garamond" pitchFamily="18" charset="0"/>
                <a:cs typeface="Times New Roman" panose="02020603050405020304" pitchFamily="18" charset="0"/>
              </a:rPr>
              <a:t/>
            </a:r>
            <a:br>
              <a:rPr lang="ru-RU" sz="1800" dirty="0" smtClean="0">
                <a:latin typeface="Garamond" pitchFamily="18" charset="0"/>
                <a:cs typeface="Times New Roman" panose="02020603050405020304" pitchFamily="18" charset="0"/>
              </a:rPr>
            </a:br>
            <a:r>
              <a:rPr lang="ru-RU" sz="1800" dirty="0" smtClean="0">
                <a:latin typeface="Garamond" pitchFamily="18" charset="0"/>
                <a:cs typeface="Times New Roman" panose="02020603050405020304" pitchFamily="18" charset="0"/>
              </a:rPr>
              <a:t>Азимов </a:t>
            </a:r>
            <a:r>
              <a:rPr lang="ru-RU" sz="1800" dirty="0" err="1" smtClean="0">
                <a:latin typeface="Garamond" pitchFamily="18" charset="0"/>
                <a:cs typeface="Times New Roman" panose="02020603050405020304" pitchFamily="18" charset="0"/>
              </a:rPr>
              <a:t>Азим</a:t>
            </a:r>
            <a:r>
              <a:rPr lang="ru-RU" sz="1800" dirty="0" smtClean="0">
                <a:latin typeface="Garamond" pitchFamily="18" charset="0"/>
                <a:cs typeface="Times New Roman" panose="02020603050405020304" pitchFamily="18" charset="0"/>
              </a:rPr>
              <a:t> </a:t>
            </a:r>
            <a:r>
              <a:rPr lang="ru-RU" sz="1800" dirty="0" err="1" smtClean="0">
                <a:latin typeface="Garamond" pitchFamily="18" charset="0"/>
                <a:cs typeface="Times New Roman" panose="02020603050405020304" pitchFamily="18" charset="0"/>
              </a:rPr>
              <a:t>Азизович</a:t>
            </a:r>
            <a:r>
              <a:rPr lang="ru-RU" sz="1800" dirty="0" smtClean="0">
                <a:latin typeface="Garamond" pitchFamily="18" charset="0"/>
                <a:cs typeface="Times New Roman" panose="02020603050405020304" pitchFamily="18" charset="0"/>
              </a:rPr>
              <a:t>-методист МКУ «</a:t>
            </a:r>
            <a:r>
              <a:rPr lang="ru-RU" sz="1800" dirty="0" err="1" smtClean="0">
                <a:latin typeface="Garamond" pitchFamily="18" charset="0"/>
                <a:cs typeface="Times New Roman" panose="02020603050405020304" pitchFamily="18" charset="0"/>
              </a:rPr>
              <a:t>ИМЦ»,отличник</a:t>
            </a:r>
            <a:r>
              <a:rPr lang="ru-RU" sz="1800" dirty="0" smtClean="0">
                <a:latin typeface="Garamond" pitchFamily="18" charset="0"/>
                <a:cs typeface="Times New Roman" panose="02020603050405020304" pitchFamily="18" charset="0"/>
              </a:rPr>
              <a:t> образования РД, Почетный работник общего образования РФ, педагог-наставник</a:t>
            </a:r>
            <a:endParaRPr lang="ru-RU" sz="1800" dirty="0">
              <a:latin typeface="Garamond" pitchFamily="18" charset="0"/>
              <a:cs typeface="Times New Roman" panose="02020603050405020304" pitchFamily="18" charset="0"/>
            </a:endParaRPr>
          </a:p>
        </p:txBody>
      </p:sp>
      <p:pic>
        <p:nvPicPr>
          <p:cNvPr id="6" name="Объект 5"/>
          <p:cNvPicPr>
            <a:picLocks noGrp="1" noChangeAspect="1"/>
          </p:cNvPicPr>
          <p:nvPr>
            <p:ph idx="1"/>
          </p:nvPr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051" t="1" r="31612" b="36044"/>
          <a:stretch/>
        </p:blipFill>
        <p:spPr>
          <a:xfrm>
            <a:off x="4427984" y="260648"/>
            <a:ext cx="2549236" cy="1845046"/>
          </a:xfrm>
        </p:spPr>
      </p:pic>
      <p:sp>
        <p:nvSpPr>
          <p:cNvPr id="5" name="Текст 4"/>
          <p:cNvSpPr>
            <a:spLocks noGrp="1"/>
          </p:cNvSpPr>
          <p:nvPr>
            <p:ph type="body" sz="half" idx="2"/>
          </p:nvPr>
        </p:nvSpPr>
        <p:spPr>
          <a:xfrm>
            <a:off x="457200" y="2348880"/>
            <a:ext cx="8219256" cy="3777283"/>
          </a:xfrm>
        </p:spPr>
        <p:txBody>
          <a:bodyPr>
            <a:noAutofit/>
          </a:bodyPr>
          <a:lstStyle/>
          <a:p>
            <a:pPr algn="just"/>
            <a:r>
              <a:rPr lang="ru-RU" sz="1600" dirty="0" smtClean="0">
                <a:latin typeface="Garamond" pitchFamily="18" charset="0"/>
                <a:cs typeface="Times New Roman" panose="02020603050405020304" pitchFamily="18" charset="0"/>
              </a:rPr>
              <a:t>  Теоретическая часть семинара состояла  из выступления Азимова </a:t>
            </a:r>
            <a:r>
              <a:rPr lang="ru-RU" sz="1600" dirty="0" err="1" smtClean="0">
                <a:latin typeface="Garamond" pitchFamily="18" charset="0"/>
                <a:cs typeface="Times New Roman" panose="02020603050405020304" pitchFamily="18" charset="0"/>
              </a:rPr>
              <a:t>Азима</a:t>
            </a:r>
            <a:r>
              <a:rPr lang="ru-RU" sz="1600" dirty="0" smtClean="0">
                <a:latin typeface="Garamond" pitchFamily="18" charset="0"/>
                <a:cs typeface="Times New Roman" panose="02020603050405020304" pitchFamily="18" charset="0"/>
              </a:rPr>
              <a:t> </a:t>
            </a:r>
            <a:r>
              <a:rPr lang="ru-RU" sz="1600" dirty="0" err="1" smtClean="0">
                <a:latin typeface="Garamond" pitchFamily="18" charset="0"/>
                <a:cs typeface="Times New Roman" panose="02020603050405020304" pitchFamily="18" charset="0"/>
              </a:rPr>
              <a:t>Азизовича</a:t>
            </a:r>
            <a:r>
              <a:rPr lang="ru-RU" sz="1600" dirty="0" smtClean="0">
                <a:latin typeface="Garamond" pitchFamily="18" charset="0"/>
                <a:cs typeface="Times New Roman" panose="02020603050405020304" pitchFamily="18" charset="0"/>
              </a:rPr>
              <a:t>, методиста МКУ «ИМЦ», который рассказал о том, что </a:t>
            </a:r>
            <a:r>
              <a:rPr lang="ru-RU" sz="1600" dirty="0">
                <a:latin typeface="Garamond" pitchFamily="18" charset="0"/>
                <a:cs typeface="Times New Roman" panose="02020603050405020304" pitchFamily="18" charset="0"/>
              </a:rPr>
              <a:t>о</a:t>
            </a:r>
            <a:r>
              <a:rPr lang="ru-RU" sz="1600" dirty="0" smtClean="0">
                <a:latin typeface="Garamond" pitchFamily="18" charset="0"/>
                <a:cs typeface="Times New Roman" panose="02020603050405020304" pitchFamily="18" charset="0"/>
              </a:rPr>
              <a:t>сновная цель специализированного обучения состоит в том, чтобы вывести учащихся на более высокий уровень технического мышления, необходимый для обеспечения естественного перехода учащегося от обучения в школе к обучению в вузе в рамках концепции непрерывного образования.</a:t>
            </a:r>
            <a:br>
              <a:rPr lang="ru-RU" sz="1600" dirty="0" smtClean="0">
                <a:latin typeface="Garamond" pitchFamily="18" charset="0"/>
                <a:cs typeface="Times New Roman" panose="02020603050405020304" pitchFamily="18" charset="0"/>
              </a:rPr>
            </a:br>
            <a:r>
              <a:rPr lang="ru-RU" sz="1600" dirty="0" smtClean="0">
                <a:latin typeface="Garamond" pitchFamily="18" charset="0"/>
                <a:cs typeface="Times New Roman" panose="02020603050405020304" pitchFamily="18" charset="0"/>
              </a:rPr>
              <a:t>  Физико-математический профиль ориентирован на повышение качества образования, на создание наиболее благоприятных условий обучения для детей, имеющих склонности к изучению точных наук. Особенности физико-математического профиля</a:t>
            </a:r>
            <a:br>
              <a:rPr lang="ru-RU" sz="1600" dirty="0" smtClean="0">
                <a:latin typeface="Garamond" pitchFamily="18" charset="0"/>
                <a:cs typeface="Times New Roman" panose="02020603050405020304" pitchFamily="18" charset="0"/>
              </a:rPr>
            </a:br>
            <a:r>
              <a:rPr lang="ru-RU" sz="1600" dirty="0" smtClean="0">
                <a:latin typeface="Garamond" pitchFamily="18" charset="0"/>
                <a:cs typeface="Times New Roman" panose="02020603050405020304" pitchFamily="18" charset="0"/>
              </a:rPr>
              <a:t>- профиль дает учащимся знание законов и логических форм мышления.</a:t>
            </a:r>
            <a:br>
              <a:rPr lang="ru-RU" sz="1600" dirty="0" smtClean="0">
                <a:latin typeface="Garamond" pitchFamily="18" charset="0"/>
                <a:cs typeface="Times New Roman" panose="02020603050405020304" pitchFamily="18" charset="0"/>
              </a:rPr>
            </a:br>
            <a:r>
              <a:rPr lang="ru-RU" sz="1600" dirty="0" smtClean="0">
                <a:latin typeface="Garamond" pitchFamily="18" charset="0"/>
                <a:cs typeface="Times New Roman" panose="02020603050405020304" pitchFamily="18" charset="0"/>
              </a:rPr>
              <a:t>- формирует навыки и умения, необходимые для реализации полученных знаний на практике ( на уроках математики, физики, информатики) и в повседневной деятельности.</a:t>
            </a:r>
            <a:br>
              <a:rPr lang="ru-RU" sz="1600" dirty="0" smtClean="0">
                <a:latin typeface="Garamond" pitchFamily="18" charset="0"/>
                <a:cs typeface="Times New Roman" panose="02020603050405020304" pitchFamily="18" charset="0"/>
              </a:rPr>
            </a:br>
            <a:r>
              <a:rPr lang="ru-RU" sz="1600" dirty="0" smtClean="0">
                <a:latin typeface="Garamond" pitchFamily="18" charset="0"/>
                <a:cs typeface="Times New Roman" panose="02020603050405020304" pitchFamily="18" charset="0"/>
              </a:rPr>
              <a:t>- расширяет информационную культуру человека, информационное общество, информационные основы процессов управления.</a:t>
            </a:r>
            <a:br>
              <a:rPr lang="ru-RU" sz="1600" dirty="0" smtClean="0">
                <a:latin typeface="Garamond" pitchFamily="18" charset="0"/>
                <a:cs typeface="Times New Roman" panose="02020603050405020304" pitchFamily="18" charset="0"/>
              </a:rPr>
            </a:br>
            <a:r>
              <a:rPr lang="ru-RU" sz="1600" dirty="0" smtClean="0">
                <a:latin typeface="Garamond" pitchFamily="18" charset="0"/>
                <a:cs typeface="Times New Roman" panose="02020603050405020304" pitchFamily="18" charset="0"/>
              </a:rPr>
              <a:t>  Обучение в физико-математических классах способствует формированию компетенций, необходимых для дальнейшего образования в области физики и математики.</a:t>
            </a:r>
            <a:br>
              <a:rPr lang="ru-RU" sz="1600" dirty="0" smtClean="0">
                <a:latin typeface="Garamond" pitchFamily="18" charset="0"/>
                <a:cs typeface="Times New Roman" panose="02020603050405020304" pitchFamily="18" charset="0"/>
              </a:rPr>
            </a:br>
            <a:endParaRPr lang="ru-RU" sz="1600" dirty="0">
              <a:latin typeface="Garamond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6323684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004048" y="3717032"/>
            <a:ext cx="3816424" cy="2448272"/>
          </a:xfrm>
        </p:spPr>
        <p:txBody>
          <a:bodyPr>
            <a:noAutofit/>
          </a:bodyPr>
          <a:lstStyle/>
          <a:p>
            <a:pPr algn="l"/>
            <a:r>
              <a:rPr lang="ru-RU" sz="2000" b="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ru-RU" sz="1600" b="0" dirty="0" smtClean="0">
                <a:latin typeface="Garamond" pitchFamily="18" charset="0"/>
                <a:cs typeface="Times New Roman" panose="02020603050405020304" pitchFamily="18" charset="0"/>
              </a:rPr>
              <a:t>С помощью данного мастер-класса </a:t>
            </a:r>
            <a:r>
              <a:rPr lang="ru-RU" sz="1600" b="0" dirty="0" err="1" smtClean="0">
                <a:latin typeface="Garamond" pitchFamily="18" charset="0"/>
                <a:cs typeface="Times New Roman" panose="02020603050405020304" pitchFamily="18" charset="0"/>
              </a:rPr>
              <a:t>Фатахова</a:t>
            </a:r>
            <a:r>
              <a:rPr lang="ru-RU" sz="1600" b="0" dirty="0" smtClean="0">
                <a:latin typeface="Garamond" pitchFamily="18" charset="0"/>
                <a:cs typeface="Times New Roman" panose="02020603050405020304" pitchFamily="18" charset="0"/>
              </a:rPr>
              <a:t> Н.М. показала, как с помощью моделирования можно решать комбинаторные задачи. А моделирование можно встретить не только в математике, но и в жизни…</a:t>
            </a:r>
            <a:endParaRPr lang="ru-RU" sz="1600" dirty="0">
              <a:latin typeface="Garamond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Текст 3"/>
          <p:cNvSpPr>
            <a:spLocks noGrp="1"/>
          </p:cNvSpPr>
          <p:nvPr>
            <p:ph type="body" idx="1"/>
          </p:nvPr>
        </p:nvSpPr>
        <p:spPr>
          <a:xfrm>
            <a:off x="323528" y="332656"/>
            <a:ext cx="4173860" cy="3456384"/>
          </a:xfrm>
        </p:spPr>
        <p:txBody>
          <a:bodyPr>
            <a:normAutofit fontScale="40000" lnSpcReduction="20000"/>
          </a:bodyPr>
          <a:lstStyle/>
          <a:p>
            <a:pPr algn="just"/>
            <a:r>
              <a:rPr lang="ru-RU" dirty="0" smtClean="0"/>
              <a:t>  </a:t>
            </a:r>
            <a:r>
              <a:rPr lang="ru-RU" sz="4000" b="0" dirty="0" smtClean="0">
                <a:latin typeface="Garamond" pitchFamily="18" charset="0"/>
                <a:cs typeface="Times New Roman" panose="02020603050405020304" pitchFamily="18" charset="0"/>
              </a:rPr>
              <a:t>Одним из выступлений в целях обмена опытом был мастер-класс  учителя математики МКОУ «</a:t>
            </a:r>
            <a:r>
              <a:rPr lang="ru-RU" sz="4000" b="0" dirty="0" err="1" smtClean="0">
                <a:latin typeface="Garamond" pitchFamily="18" charset="0"/>
                <a:cs typeface="Times New Roman" panose="02020603050405020304" pitchFamily="18" charset="0"/>
              </a:rPr>
              <a:t>Ашагасталказмалярская</a:t>
            </a:r>
            <a:r>
              <a:rPr lang="ru-RU" sz="4000" b="0" dirty="0" smtClean="0">
                <a:latin typeface="Garamond" pitchFamily="18" charset="0"/>
                <a:cs typeface="Times New Roman" panose="02020603050405020304" pitchFamily="18" charset="0"/>
              </a:rPr>
              <a:t> СОШ имени </a:t>
            </a:r>
            <a:r>
              <a:rPr lang="ru-RU" sz="4000" b="0" dirty="0" err="1" smtClean="0">
                <a:latin typeface="Garamond" pitchFamily="18" charset="0"/>
                <a:cs typeface="Times New Roman" panose="02020603050405020304" pitchFamily="18" charset="0"/>
              </a:rPr>
              <a:t>Р.С.Абасова</a:t>
            </a:r>
            <a:r>
              <a:rPr lang="ru-RU" sz="4000" b="0" dirty="0" smtClean="0">
                <a:latin typeface="Garamond" pitchFamily="18" charset="0"/>
                <a:cs typeface="Times New Roman" panose="02020603050405020304" pitchFamily="18" charset="0"/>
              </a:rPr>
              <a:t>» </a:t>
            </a:r>
            <a:r>
              <a:rPr lang="ru-RU" sz="4000" b="0" dirty="0" err="1" smtClean="0">
                <a:latin typeface="Garamond" pitchFamily="18" charset="0"/>
                <a:cs typeface="Times New Roman" panose="02020603050405020304" pitchFamily="18" charset="0"/>
              </a:rPr>
              <a:t>Фатаховой</a:t>
            </a:r>
            <a:r>
              <a:rPr lang="ru-RU" sz="4000" b="0" dirty="0" smtClean="0">
                <a:latin typeface="Garamond" pitchFamily="18" charset="0"/>
                <a:cs typeface="Times New Roman" panose="02020603050405020304" pitchFamily="18" charset="0"/>
              </a:rPr>
              <a:t> Надежды </a:t>
            </a:r>
            <a:r>
              <a:rPr lang="ru-RU" sz="4000" b="0" dirty="0" err="1" smtClean="0">
                <a:latin typeface="Garamond" pitchFamily="18" charset="0"/>
                <a:cs typeface="Times New Roman" panose="02020603050405020304" pitchFamily="18" charset="0"/>
              </a:rPr>
              <a:t>Махсудовны</a:t>
            </a:r>
            <a:r>
              <a:rPr lang="ru-RU" sz="4000" b="0" dirty="0" smtClean="0">
                <a:latin typeface="Garamond" pitchFamily="18" charset="0"/>
                <a:cs typeface="Times New Roman" panose="02020603050405020304" pitchFamily="18" charset="0"/>
              </a:rPr>
              <a:t>.</a:t>
            </a:r>
          </a:p>
          <a:p>
            <a:pPr algn="just"/>
            <a:r>
              <a:rPr lang="ru-RU" sz="4000" b="0" dirty="0" smtClean="0">
                <a:latin typeface="Garamond" pitchFamily="18" charset="0"/>
                <a:cs typeface="Times New Roman" panose="02020603050405020304" pitchFamily="18" charset="0"/>
              </a:rPr>
              <a:t>  Тема ее мастер-класса было «Моделирование на уроках математики».  </a:t>
            </a:r>
          </a:p>
          <a:p>
            <a:pPr algn="just"/>
            <a:r>
              <a:rPr lang="ru-RU" sz="4000" b="0" dirty="0" smtClean="0">
                <a:latin typeface="Garamond" pitchFamily="18" charset="0"/>
                <a:cs typeface="Times New Roman" panose="02020603050405020304" pitchFamily="18" charset="0"/>
              </a:rPr>
              <a:t> Ориентируясь на предметные и </a:t>
            </a:r>
            <a:r>
              <a:rPr lang="ru-RU" sz="4000" b="0" dirty="0" err="1" smtClean="0">
                <a:latin typeface="Garamond" pitchFamily="18" charset="0"/>
                <a:cs typeface="Times New Roman" panose="02020603050405020304" pitchFamily="18" charset="0"/>
              </a:rPr>
              <a:t>метапредметные</a:t>
            </a:r>
            <a:r>
              <a:rPr lang="ru-RU" sz="4000" b="0" dirty="0" smtClean="0">
                <a:latin typeface="Garamond" pitchFamily="18" charset="0"/>
                <a:cs typeface="Times New Roman" panose="02020603050405020304" pitchFamily="18" charset="0"/>
              </a:rPr>
              <a:t> результаты , современный учитель  должен научить детей составлять модели, преобразовывать, т.е. работать с таким методом познания, как моделирование. </a:t>
            </a:r>
          </a:p>
          <a:p>
            <a:pPr algn="just"/>
            <a:r>
              <a:rPr lang="ru-RU" sz="4000" b="0" dirty="0">
                <a:latin typeface="Garamond" pitchFamily="18" charset="0"/>
                <a:cs typeface="Times New Roman" panose="02020603050405020304" pitchFamily="18" charset="0"/>
              </a:rPr>
              <a:t> </a:t>
            </a:r>
            <a:r>
              <a:rPr lang="ru-RU" sz="4000" b="0" dirty="0" smtClean="0">
                <a:latin typeface="Garamond" pitchFamily="18" charset="0"/>
                <a:cs typeface="Times New Roman" panose="02020603050405020304" pitchFamily="18" charset="0"/>
              </a:rPr>
              <a:t>  </a:t>
            </a:r>
            <a:endParaRPr lang="ru-RU" sz="4000" b="0" dirty="0">
              <a:latin typeface="Garamond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Объект 6"/>
          <p:cNvPicPr>
            <a:picLocks noGrp="1" noChangeAspect="1"/>
          </p:cNvPicPr>
          <p:nvPr>
            <p:ph sz="half" idx="2"/>
          </p:nvPr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/>
        </p:blipFill>
        <p:spPr>
          <a:xfrm>
            <a:off x="395536" y="4149080"/>
            <a:ext cx="4040188" cy="2280181"/>
          </a:xfrm>
        </p:spPr>
      </p:pic>
      <p:sp>
        <p:nvSpPr>
          <p:cNvPr id="8" name="Текст 7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r>
              <a:rPr lang="ru-RU" dirty="0" smtClean="0">
                <a:solidFill>
                  <a:schemeClr val="bg1"/>
                </a:solidFill>
              </a:rPr>
              <a:t>.</a:t>
            </a:r>
            <a:endParaRPr lang="ru-RU" dirty="0">
              <a:solidFill>
                <a:schemeClr val="bg1"/>
              </a:solidFill>
            </a:endParaRPr>
          </a:p>
        </p:txBody>
      </p:sp>
      <p:pic>
        <p:nvPicPr>
          <p:cNvPr id="10" name="Объект 9"/>
          <p:cNvPicPr>
            <a:picLocks noGrp="1" noChangeAspect="1"/>
          </p:cNvPicPr>
          <p:nvPr>
            <p:ph sz="quarter" idx="4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72000" y="764704"/>
            <a:ext cx="4041775" cy="2592288"/>
          </a:xfrm>
        </p:spPr>
      </p:pic>
    </p:spTree>
    <p:extLst>
      <p:ext uri="{BB962C8B-B14F-4D97-AF65-F5344CB8AC3E}">
        <p14:creationId xmlns:p14="http://schemas.microsoft.com/office/powerpoint/2010/main" val="154023367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576" y="332656"/>
            <a:ext cx="7560840" cy="597666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36682262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1600" y="476672"/>
            <a:ext cx="7272808" cy="576064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35937726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576" y="476672"/>
            <a:ext cx="7776864" cy="576064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01069503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584" y="692696"/>
            <a:ext cx="7416824" cy="547260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23036950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584" y="260648"/>
            <a:ext cx="7416824" cy="633670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524574357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512" y="274638"/>
            <a:ext cx="8507288" cy="4882554"/>
          </a:xfrm>
        </p:spPr>
        <p:txBody>
          <a:bodyPr>
            <a:normAutofit/>
          </a:bodyPr>
          <a:lstStyle/>
          <a:p>
            <a:pPr algn="l"/>
            <a:r>
              <a:rPr lang="ru-RU" sz="1400" dirty="0" smtClean="0">
                <a:latin typeface="Garamond" pitchFamily="18" charset="0"/>
                <a:cs typeface="Times New Roman" panose="02020603050405020304" pitchFamily="18" charset="0"/>
              </a:rPr>
              <a:t>       В ходе проведения семинара педагоги обсудили проблемные вопросы, с   которыми им приходилось сталкиваться с своей профессиональной деятельности: как сделать изучение физики и математики боле увлекательным, какие креативные подходы на уроках  использует каждый из присутствующих, как научить учащихся с помощью школьных знаний решать реальные задачи  т. д.</a:t>
            </a:r>
            <a:br>
              <a:rPr lang="ru-RU" sz="1400" dirty="0" smtClean="0">
                <a:latin typeface="Garamond" pitchFamily="18" charset="0"/>
                <a:cs typeface="Times New Roman" panose="02020603050405020304" pitchFamily="18" charset="0"/>
              </a:rPr>
            </a:br>
            <a:r>
              <a:rPr lang="ru-RU" sz="1400" dirty="0">
                <a:latin typeface="Garamond" pitchFamily="18" charset="0"/>
                <a:cs typeface="Times New Roman" panose="02020603050405020304" pitchFamily="18" charset="0"/>
              </a:rPr>
              <a:t> </a:t>
            </a:r>
            <a:r>
              <a:rPr lang="ru-RU" sz="1400" dirty="0" smtClean="0">
                <a:latin typeface="Garamond" pitchFamily="18" charset="0"/>
                <a:cs typeface="Times New Roman" panose="02020603050405020304" pitchFamily="18" charset="0"/>
              </a:rPr>
              <a:t> </a:t>
            </a:r>
            <a:r>
              <a:rPr lang="ru-RU" sz="1400" b="1" dirty="0" smtClean="0">
                <a:latin typeface="Garamond" pitchFamily="18" charset="0"/>
              </a:rPr>
              <a:t> </a:t>
            </a:r>
            <a:r>
              <a:rPr lang="ru-RU" sz="1600" dirty="0">
                <a:latin typeface="Garamond" pitchFamily="18" charset="0"/>
                <a:cs typeface="Times New Roman" panose="02020603050405020304" pitchFamily="18" charset="0"/>
              </a:rPr>
              <a:t>Обмен опытом особенностей уклада физико-математических классов </a:t>
            </a:r>
            <a:r>
              <a:rPr lang="ru-RU" sz="1600" dirty="0" smtClean="0">
                <a:latin typeface="Garamond" pitchFamily="18" charset="0"/>
                <a:cs typeface="Times New Roman" panose="02020603050405020304" pitchFamily="18" charset="0"/>
              </a:rPr>
              <a:t>включил обсуждение </a:t>
            </a:r>
            <a:r>
              <a:rPr lang="ru-RU" sz="1600" dirty="0">
                <a:latin typeface="Garamond" pitchFamily="18" charset="0"/>
                <a:cs typeface="Times New Roman" panose="02020603050405020304" pitchFamily="18" charset="0"/>
              </a:rPr>
              <a:t>учебного плана, методов обучения, форм контроля знаний и внеурочной деятельности</a:t>
            </a:r>
            <a:r>
              <a:rPr lang="ru-RU" sz="1600" dirty="0" smtClean="0">
                <a:latin typeface="Garamond" pitchFamily="18" charset="0"/>
                <a:cs typeface="Times New Roman" panose="02020603050405020304" pitchFamily="18" charset="0"/>
              </a:rPr>
              <a:t>. В ходе обсуждения были сделаны определенные итоги:</a:t>
            </a:r>
            <a:br>
              <a:rPr lang="ru-RU" sz="1600" dirty="0" smtClean="0">
                <a:latin typeface="Garamond" pitchFamily="18" charset="0"/>
                <a:cs typeface="Times New Roman" panose="02020603050405020304" pitchFamily="18" charset="0"/>
              </a:rPr>
            </a:br>
            <a:r>
              <a:rPr lang="ru-RU" sz="1600" dirty="0" smtClean="0">
                <a:latin typeface="Garamond" pitchFamily="18" charset="0"/>
                <a:cs typeface="Times New Roman" panose="02020603050405020304" pitchFamily="18" charset="0"/>
              </a:rPr>
              <a:t>в учебном плане углублённое </a:t>
            </a:r>
            <a:r>
              <a:rPr lang="ru-RU" sz="1600" dirty="0">
                <a:latin typeface="Garamond" pitchFamily="18" charset="0"/>
                <a:cs typeface="Times New Roman" panose="02020603050405020304" pitchFamily="18" charset="0"/>
              </a:rPr>
              <a:t>изучение физики и математики. В программе больше часов отводится на </a:t>
            </a:r>
            <a:r>
              <a:rPr lang="ru-RU" sz="1600" dirty="0" smtClean="0">
                <a:latin typeface="Garamond" pitchFamily="18" charset="0"/>
                <a:cs typeface="Times New Roman" panose="02020603050405020304" pitchFamily="18" charset="0"/>
              </a:rPr>
              <a:t>уроки </a:t>
            </a:r>
            <a:r>
              <a:rPr lang="ru-RU" sz="1600" dirty="0">
                <a:latin typeface="Garamond" pitchFamily="18" charset="0"/>
                <a:cs typeface="Times New Roman" panose="02020603050405020304" pitchFamily="18" charset="0"/>
              </a:rPr>
              <a:t>по решению задач и углублённое изучение теоретического материала. </a:t>
            </a:r>
            <a:br>
              <a:rPr lang="ru-RU" sz="1600" dirty="0">
                <a:latin typeface="Garamond" pitchFamily="18" charset="0"/>
                <a:cs typeface="Times New Roman" panose="02020603050405020304" pitchFamily="18" charset="0"/>
              </a:rPr>
            </a:br>
            <a:r>
              <a:rPr lang="ru-RU" sz="1600" dirty="0">
                <a:latin typeface="Garamond" pitchFamily="18" charset="0"/>
                <a:cs typeface="Times New Roman" panose="02020603050405020304" pitchFamily="18" charset="0"/>
              </a:rPr>
              <a:t>Расширение традиционных учебных тем за счёт теоретико-множественной, вероятностно-статистической и историко-культурной линий. </a:t>
            </a:r>
            <a:br>
              <a:rPr lang="ru-RU" sz="1600" dirty="0">
                <a:latin typeface="Garamond" pitchFamily="18" charset="0"/>
                <a:cs typeface="Times New Roman" panose="02020603050405020304" pitchFamily="18" charset="0"/>
              </a:rPr>
            </a:br>
            <a:r>
              <a:rPr lang="ru-RU" sz="1600" dirty="0">
                <a:latin typeface="Garamond" pitchFamily="18" charset="0"/>
                <a:cs typeface="Times New Roman" panose="02020603050405020304" pitchFamily="18" charset="0"/>
              </a:rPr>
              <a:t>Углублённая практическая направленность изучения тем </a:t>
            </a:r>
            <a:r>
              <a:rPr lang="ru-RU" sz="1600" dirty="0" smtClean="0">
                <a:latin typeface="Garamond" pitchFamily="18" charset="0"/>
                <a:cs typeface="Times New Roman" panose="02020603050405020304" pitchFamily="18" charset="0"/>
              </a:rPr>
              <a:t/>
            </a:r>
            <a:br>
              <a:rPr lang="ru-RU" sz="1600" dirty="0" smtClean="0">
                <a:latin typeface="Garamond" pitchFamily="18" charset="0"/>
                <a:cs typeface="Times New Roman" panose="02020603050405020304" pitchFamily="18" charset="0"/>
              </a:rPr>
            </a:br>
            <a:r>
              <a:rPr lang="ru-RU" sz="1600" dirty="0" smtClean="0">
                <a:latin typeface="Garamond" pitchFamily="18" charset="0"/>
                <a:cs typeface="Times New Roman" panose="02020603050405020304" pitchFamily="18" charset="0"/>
              </a:rPr>
              <a:t>«</a:t>
            </a:r>
            <a:r>
              <a:rPr lang="ru-RU" sz="1600" dirty="0">
                <a:latin typeface="Garamond" pitchFamily="18" charset="0"/>
                <a:cs typeface="Times New Roman" panose="02020603050405020304" pitchFamily="18" charset="0"/>
              </a:rPr>
              <a:t>Задачи с практическим содержанием», «Вопросы теории делимости», </a:t>
            </a:r>
            <a:r>
              <a:rPr lang="ru-RU" sz="1600" dirty="0" smtClean="0">
                <a:latin typeface="Garamond" pitchFamily="18" charset="0"/>
                <a:cs typeface="Times New Roman" panose="02020603050405020304" pitchFamily="18" charset="0"/>
              </a:rPr>
              <a:t/>
            </a:r>
            <a:br>
              <a:rPr lang="ru-RU" sz="1600" dirty="0" smtClean="0">
                <a:latin typeface="Garamond" pitchFamily="18" charset="0"/>
                <a:cs typeface="Times New Roman" panose="02020603050405020304" pitchFamily="18" charset="0"/>
              </a:rPr>
            </a:br>
            <a:r>
              <a:rPr lang="ru-RU" sz="1600" dirty="0" smtClean="0">
                <a:latin typeface="Garamond" pitchFamily="18" charset="0"/>
                <a:cs typeface="Times New Roman" panose="02020603050405020304" pitchFamily="18" charset="0"/>
              </a:rPr>
              <a:t>«</a:t>
            </a:r>
            <a:r>
              <a:rPr lang="ru-RU" sz="1600" dirty="0">
                <a:latin typeface="Garamond" pitchFamily="18" charset="0"/>
                <a:cs typeface="Times New Roman" panose="02020603050405020304" pitchFamily="18" charset="0"/>
              </a:rPr>
              <a:t>Комбинаторика» и других. </a:t>
            </a:r>
            <a:br>
              <a:rPr lang="ru-RU" sz="1600" dirty="0">
                <a:latin typeface="Garamond" pitchFamily="18" charset="0"/>
                <a:cs typeface="Times New Roman" panose="02020603050405020304" pitchFamily="18" charset="0"/>
              </a:rPr>
            </a:br>
            <a:r>
              <a:rPr lang="ru-RU" sz="1600" dirty="0">
                <a:latin typeface="Garamond" pitchFamily="18" charset="0"/>
                <a:cs typeface="Times New Roman" panose="02020603050405020304" pitchFamily="18" charset="0"/>
              </a:rPr>
              <a:t>Пропедевтический курс по физике, который предваряет </a:t>
            </a:r>
            <a:r>
              <a:rPr lang="ru-RU" sz="1600" dirty="0" smtClean="0">
                <a:latin typeface="Garamond" pitchFamily="18" charset="0"/>
                <a:cs typeface="Times New Roman" panose="02020603050405020304" pitchFamily="18" charset="0"/>
              </a:rPr>
              <a:t/>
            </a:r>
            <a:br>
              <a:rPr lang="ru-RU" sz="1600" dirty="0" smtClean="0">
                <a:latin typeface="Garamond" pitchFamily="18" charset="0"/>
                <a:cs typeface="Times New Roman" panose="02020603050405020304" pitchFamily="18" charset="0"/>
              </a:rPr>
            </a:br>
            <a:r>
              <a:rPr lang="ru-RU" sz="1600" dirty="0" smtClean="0">
                <a:latin typeface="Garamond" pitchFamily="18" charset="0"/>
                <a:cs typeface="Times New Roman" panose="02020603050405020304" pitchFamily="18" charset="0"/>
              </a:rPr>
              <a:t>изучение </a:t>
            </a:r>
            <a:r>
              <a:rPr lang="ru-RU" sz="1600" dirty="0">
                <a:latin typeface="Garamond" pitchFamily="18" charset="0"/>
                <a:cs typeface="Times New Roman" panose="02020603050405020304" pitchFamily="18" charset="0"/>
              </a:rPr>
              <a:t>профильного предмета</a:t>
            </a:r>
            <a:br>
              <a:rPr lang="ru-RU" sz="1600" dirty="0">
                <a:latin typeface="Garamond" pitchFamily="18" charset="0"/>
                <a:cs typeface="Times New Roman" panose="02020603050405020304" pitchFamily="18" charset="0"/>
              </a:rPr>
            </a:br>
            <a:endParaRPr lang="ru-RU" sz="1600" dirty="0">
              <a:latin typeface="Garamond" pitchFamily="18" charset="0"/>
              <a:cs typeface="Times New Roman" panose="02020603050405020304" pitchFamily="18" charset="0"/>
            </a:endParaRPr>
          </a:p>
        </p:txBody>
      </p:sp>
      <p:pic>
        <p:nvPicPr>
          <p:cNvPr id="5" name="Объект 4"/>
          <p:cNvPicPr>
            <a:picLocks noGrp="1" noChangeAspect="1"/>
          </p:cNvPicPr>
          <p:nvPr>
            <p:ph sz="half" idx="1"/>
          </p:nvPr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" r="66724" b="1274"/>
          <a:stretch/>
        </p:blipFill>
        <p:spPr>
          <a:xfrm>
            <a:off x="6732240" y="3645024"/>
            <a:ext cx="1656184" cy="2682291"/>
          </a:xfrm>
        </p:spPr>
      </p:pic>
      <p:pic>
        <p:nvPicPr>
          <p:cNvPr id="6" name="Объект 5"/>
          <p:cNvPicPr>
            <a:picLocks noGrp="1" noChangeAspect="1"/>
          </p:cNvPicPr>
          <p:nvPr>
            <p:ph sz="half" idx="2"/>
          </p:nvPr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894" r="15437" b="47471"/>
          <a:stretch/>
        </p:blipFill>
        <p:spPr>
          <a:xfrm>
            <a:off x="539552" y="4653136"/>
            <a:ext cx="2746366" cy="1656184"/>
          </a:xfrm>
        </p:spPr>
      </p:pic>
    </p:spTree>
    <p:extLst>
      <p:ext uri="{BB962C8B-B14F-4D97-AF65-F5344CB8AC3E}">
        <p14:creationId xmlns:p14="http://schemas.microsoft.com/office/powerpoint/2010/main" val="4281690114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оловок 4"/>
          <p:cNvSpPr>
            <a:spLocks noGrp="1"/>
          </p:cNvSpPr>
          <p:nvPr>
            <p:ph type="title"/>
          </p:nvPr>
        </p:nvSpPr>
        <p:spPr>
          <a:xfrm>
            <a:off x="395536" y="274638"/>
            <a:ext cx="8291264" cy="6466730"/>
          </a:xfrm>
        </p:spPr>
        <p:txBody>
          <a:bodyPr>
            <a:noAutofit/>
          </a:bodyPr>
          <a:lstStyle/>
          <a:p>
            <a:pPr algn="just"/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</a:t>
            </a:r>
            <a:r>
              <a:rPr lang="ru-RU" sz="1600" dirty="0" smtClean="0">
                <a:latin typeface="Garamond" pitchFamily="18" charset="0"/>
                <a:cs typeface="Times New Roman" panose="02020603050405020304" pitchFamily="18" charset="0"/>
              </a:rPr>
              <a:t>Конечно, не обошлось без обсуждения ЕГЭ.</a:t>
            </a:r>
            <a:r>
              <a:rPr lang="ru-RU" sz="1600" dirty="0" smtClean="0">
                <a:latin typeface="Garamond" pitchFamily="18" charset="0"/>
              </a:rPr>
              <a:t> </a:t>
            </a:r>
            <a:r>
              <a:rPr lang="ru-RU" sz="1600" dirty="0">
                <a:latin typeface="Garamond" pitchFamily="18" charset="0"/>
              </a:rPr>
              <a:t>Итоговая аттестация, конечно, требует очень основательной подготовки, когда все обобщено, разложено по полочкам, ум приведен в порядок. А порядок в уме нужен представителям всех профессий: инженерам и строителям, модельерам и парикмахерам, экономистам, врачам, военным. Лучше других ум приводит в порядок – математика, поэтому ЕГЭ по математике обязателен для всех. Наша отечественная математика имеет большой положительный опыт подготовки к итоговой аттестации в различных формах, просто мы используем его односторонне: мало учим думать, больше – запоминать, мало учим самостоятельности в добывании знаний – больше пересказывать учебник, очень стандартно формулируем задания и т.д. Может быть, поэтому стали в тесты ЕГЭ включать вопросы, которым в программе уделяется немного времени: вопросы делимости, периодичности функций, преобразование графиков, модуль, параметр, равенство со сложными функциями и др. На некоторые их этих вопросов обращают внимание из года в год.  Пока мы в основном занимаемся «натаскиванием», т.к. нет новых учебных пособий, ориентированных на новые методы контроля, нет методики обучения решению нестандартных задач, да и подборка таких задач очень мала. Сейчас очень увлеклись тестовой формой контроля – и ученики перестали, что называется, говорить: плохо обосновывают свои решения, не заботятся о рациональности в работе, т.к. работают ради быстрого получения ответа. </a:t>
            </a:r>
            <a:br>
              <a:rPr lang="ru-RU" sz="1600" dirty="0">
                <a:latin typeface="Garamond" pitchFamily="18" charset="0"/>
              </a:rPr>
            </a:br>
            <a:r>
              <a:rPr lang="ru-RU" sz="1600" dirty="0">
                <a:latin typeface="Garamond" pitchFamily="18" charset="0"/>
              </a:rPr>
              <a:t>    </a:t>
            </a:r>
            <a:r>
              <a:rPr lang="ru-RU" sz="1600" dirty="0" smtClean="0">
                <a:latin typeface="Garamond" pitchFamily="18" charset="0"/>
              </a:rPr>
              <a:t>  Все мы, конечно,  работаем на результат, ибо это показатель нашего профессионализма и творчества. Система обучения в классах математического профиля нацелена на хорошие    </a:t>
            </a:r>
            <a:br>
              <a:rPr lang="ru-RU" sz="1600" dirty="0" smtClean="0">
                <a:latin typeface="Garamond" pitchFamily="18" charset="0"/>
              </a:rPr>
            </a:br>
            <a:r>
              <a:rPr lang="ru-RU" sz="1600" dirty="0">
                <a:latin typeface="Garamond" pitchFamily="18" charset="0"/>
              </a:rPr>
              <a:t> </a:t>
            </a:r>
            <a:r>
              <a:rPr lang="ru-RU" sz="1600" dirty="0" smtClean="0">
                <a:latin typeface="Garamond" pitchFamily="18" charset="0"/>
              </a:rPr>
              <a:t> результаты обучения.</a:t>
            </a:r>
            <a:br>
              <a:rPr lang="ru-RU" sz="1600" dirty="0" smtClean="0">
                <a:latin typeface="Garamond" pitchFamily="18" charset="0"/>
              </a:rPr>
            </a:br>
            <a:r>
              <a:rPr lang="ru-RU" sz="1600" dirty="0" smtClean="0">
                <a:latin typeface="Garamond" pitchFamily="18" charset="0"/>
              </a:rPr>
              <a:t>    Конечно</a:t>
            </a:r>
            <a:r>
              <a:rPr lang="ru-RU" sz="1600" dirty="0">
                <a:latin typeface="Garamond" pitchFamily="18" charset="0"/>
              </a:rPr>
              <a:t>, в работе в профильных классах есть еще большие трудности, поэтому учителю приходится постоянно совершенствовать свое мастерство, занимаясь вопросами самообразования и самовоспитания, а здесь наши ученики – наши помощники и наш показатель.</a:t>
            </a:r>
            <a:br>
              <a:rPr lang="ru-RU" sz="1600" dirty="0">
                <a:latin typeface="Garamond" pitchFamily="18" charset="0"/>
              </a:rPr>
            </a:br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sz="1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29856320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181</TotalTime>
  <Words>435</Words>
  <Application>Microsoft Office PowerPoint</Application>
  <PresentationFormat>Экран (4:3)</PresentationFormat>
  <Paragraphs>15</Paragraphs>
  <Slides>12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12</vt:i4>
      </vt:variant>
    </vt:vector>
  </HeadingPairs>
  <TitlesOfParts>
    <vt:vector size="13" baseType="lpstr">
      <vt:lpstr>Тема Office</vt:lpstr>
      <vt:lpstr>МР «Сулейман-Стальский район» Семинар «Обмен опытом особенностей уклада физико-математического класса» </vt:lpstr>
      <vt:lpstr> 30 октября 2025г. в Сулейман-Стальском районе на базе МКОУ «Ашагасталказмалярская СОШ имени Р.С.Абасова» прошел семинар учителей физики, математики и информатики по обмену опытом работы в физико-математических классах в рамках реализации  приказа Минобрнауки РД №05-02-94-1124 от 06.02.2024г. </vt:lpstr>
      <vt:lpstr>.</vt:lpstr>
      <vt:lpstr>        Азимов Азим Азизович-методист МКУ «ИМЦ»,отличник образования РД, Почетный работник общего образования РФ, педагог-наставник</vt:lpstr>
      <vt:lpstr>  С помощью данного мастер-класса Фатахова Н.М. показала, как с помощью моделирования можно решать комбинаторные задачи. А моделирование можно встретить не только в математике, но и в жизни…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       В ходе проведения семинара педагоги обсудили проблемные вопросы, с   которыми им приходилось сталкиваться с своей профессиональной деятельности: как сделать изучение физики и математики боле увлекательным, какие креативные подходы на уроках  использует каждый из присутствующих, как научить учащихся с помощью школьных знаний решать реальные задачи  т. д.    Обмен опытом особенностей уклада физико-математических классов включил обсуждение учебного плана, методов обучения, форм контроля знаний и внеурочной деятельности. В ходе обсуждения были сделаны определенные итоги: в учебном плане углублённое изучение физики и математики. В программе больше часов отводится на уроки по решению задач и углублённое изучение теоретического материала.  Расширение традиционных учебных тем за счёт теоретико-множественной, вероятностно-статистической и историко-культурной линий.  Углублённая практическая направленность изучения тем  «Задачи с практическим содержанием», «Вопросы теории делимости»,  «Комбинаторика» и других.  Пропедевтический курс по физике, который предваряет  изучение профильного предмета </vt:lpstr>
      <vt:lpstr>     Конечно, не обошлось без обсуждения ЕГЭ. Итоговая аттестация, конечно, требует очень основательной подготовки, когда все обобщено, разложено по полочкам, ум приведен в порядок. А порядок в уме нужен представителям всех профессий: инженерам и строителям, модельерам и парикмахерам, экономистам, врачам, военным. Лучше других ум приводит в порядок – математика, поэтому ЕГЭ по математике обязателен для всех. Наша отечественная математика имеет большой положительный опыт подготовки к итоговой аттестации в различных формах, просто мы используем его односторонне: мало учим думать, больше – запоминать, мало учим самостоятельности в добывании знаний – больше пересказывать учебник, очень стандартно формулируем задания и т.д. Может быть, поэтому стали в тесты ЕГЭ включать вопросы, которым в программе уделяется немного времени: вопросы делимости, периодичности функций, преобразование графиков, модуль, параметр, равенство со сложными функциями и др. На некоторые их этих вопросов обращают внимание из года в год.  Пока мы в основном занимаемся «натаскиванием», т.к. нет новых учебных пособий, ориентированных на новые методы контроля, нет методики обучения решению нестандартных задач, да и подборка таких задач очень мала. Сейчас очень увлеклись тестовой формой контроля – и ученики перестали, что называется, говорить: плохо обосновывают свои решения, не заботятся о рациональности в работе, т.к. работают ради быстрого получения ответа.        Все мы, конечно,  работаем на результат, ибо это показатель нашего профессионализма и творчества. Система обучения в классах математического профиля нацелена на хорошие       результаты обучения.     Конечно, в работе в профильных классах есть еще большие трудности, поэтому учителю приходится постоянно совершенствовать свое мастерство, занимаясь вопросами самообразования и самовоспитания, а здесь наши ученики – наши помощники и наш показатель.  </vt:lpstr>
    </vt:vector>
  </TitlesOfParts>
  <Company>SPecialiST RePack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Обмен опытом особенностей уклада ФМК   Сулейман-Стальский район</dc:title>
  <dc:creator>001</dc:creator>
  <cp:lastModifiedBy>Admin</cp:lastModifiedBy>
  <cp:revision>31</cp:revision>
  <dcterms:created xsi:type="dcterms:W3CDTF">2025-11-26T17:03:41Z</dcterms:created>
  <dcterms:modified xsi:type="dcterms:W3CDTF">2025-11-27T05:41:28Z</dcterms:modified>
</cp:coreProperties>
</file>