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3" r:id="rId2"/>
    <p:sldId id="259" r:id="rId3"/>
    <p:sldId id="260" r:id="rId4"/>
    <p:sldId id="261" r:id="rId5"/>
    <p:sldId id="269" r:id="rId6"/>
    <p:sldId id="262" r:id="rId7"/>
    <p:sldId id="270" r:id="rId8"/>
    <p:sldId id="263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80" r:id="rId18"/>
    <p:sldId id="279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252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446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848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4471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112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384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88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255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800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5671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164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7803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4EF2D-5472-44F4-8522-9D4D97837FD7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9BE4D-F113-416F-BC72-EA8C753E6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45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/>
          </p:cNvSpPr>
          <p:nvPr/>
        </p:nvSpPr>
        <p:spPr>
          <a:xfrm>
            <a:off x="752232" y="476672"/>
            <a:ext cx="7696200" cy="1371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Всероссийское добровольное </a:t>
            </a:r>
          </a:p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пожарное общество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Users\Admin\Desktop\Наглядная агитация\КАРТИНКИ\213476_html_3931617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643182"/>
            <a:ext cx="2820929" cy="341214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143372" y="3000372"/>
            <a:ext cx="449033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пожарной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безопасности!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6351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6628" y="1999873"/>
            <a:ext cx="28778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Наполненная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бензином</a:t>
            </a:r>
            <a:r>
              <a:rPr lang="ru-RU" sz="36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6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44148" y="1999872"/>
            <a:ext cx="34032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Порожняя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из-под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бензина</a:t>
            </a:r>
            <a:r>
              <a:rPr lang="ru-RU" sz="36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6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294489" y="3326451"/>
            <a:ext cx="2225402" cy="647700"/>
            <a:chOff x="3560" y="1480"/>
            <a:chExt cx="1951" cy="680"/>
          </a:xfrm>
          <a:solidFill>
            <a:schemeClr val="accent2"/>
          </a:solidFill>
        </p:grpSpPr>
        <p:sp>
          <p:nvSpPr>
            <p:cNvPr id="7" name="AutoShape 16"/>
            <p:cNvSpPr>
              <a:spLocks noChangeArrowheads="1"/>
            </p:cNvSpPr>
            <p:nvPr/>
          </p:nvSpPr>
          <p:spPr bwMode="auto">
            <a:xfrm>
              <a:off x="3560" y="148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>
                  <a:solidFill>
                    <a:srgbClr val="008000"/>
                  </a:solidFill>
                </a:rPr>
                <a:t>МОЛОДЕЦ!</a:t>
              </a:r>
            </a:p>
          </p:txBody>
        </p:sp>
        <p:pic>
          <p:nvPicPr>
            <p:cNvPr id="8" name="Picture 17" descr="big_smiles_3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6" y="1525"/>
              <a:ext cx="589" cy="58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6390084" y="3326451"/>
            <a:ext cx="2089150" cy="647700"/>
            <a:chOff x="2925" y="2976"/>
            <a:chExt cx="1907" cy="635"/>
          </a:xfrm>
        </p:grpSpPr>
        <p:sp>
          <p:nvSpPr>
            <p:cNvPr id="10" name="AutoShape 25"/>
            <p:cNvSpPr>
              <a:spLocks noChangeArrowheads="1"/>
            </p:cNvSpPr>
            <p:nvPr/>
          </p:nvSpPr>
          <p:spPr bwMode="auto">
            <a:xfrm>
              <a:off x="2925" y="2976"/>
              <a:ext cx="1907" cy="63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 </a:t>
              </a:r>
              <a:r>
                <a:rPr lang="ru-RU" sz="1400" b="1" dirty="0" smtClean="0">
                  <a:solidFill>
                    <a:srgbClr val="FF0000"/>
                  </a:solidFill>
                </a:rPr>
                <a:t>ПОПРОБУЙ </a:t>
              </a:r>
            </a:p>
            <a:p>
              <a:pPr algn="r">
                <a:defRPr/>
              </a:pPr>
              <a:r>
                <a:rPr lang="ru-RU" sz="1400" b="1" dirty="0" smtClean="0">
                  <a:solidFill>
                    <a:srgbClr val="FF0000"/>
                  </a:solidFill>
                </a:rPr>
                <a:t>ЕЩЁ РАЗ!</a:t>
              </a:r>
              <a:endParaRPr lang="ru-RU" sz="1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Picture 26" descr="super_smilies01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3022"/>
              <a:ext cx="679" cy="566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75729" y="476672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Какая бочка опаснее: наполненная бензином или порожняя из-под бензина?</a:t>
            </a:r>
            <a:endParaRPr lang="be-BY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603" y="3208433"/>
            <a:ext cx="3615481" cy="356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54216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xit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10184" y="1916833"/>
            <a:ext cx="25555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Правильный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ответ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193204"/>
            <a:ext cx="91440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нужно сделать, если во время приготовления пищи на сковороде загорелся жир?</a:t>
            </a:r>
            <a:endParaRPr lang="be-BY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7823" b="100000" l="1140" r="9772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614" r="3414"/>
          <a:stretch/>
        </p:blipFill>
        <p:spPr bwMode="auto">
          <a:xfrm>
            <a:off x="-3468" y="1916833"/>
            <a:ext cx="4071412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4067944" y="3212976"/>
            <a:ext cx="5076056" cy="272353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Отключить плиту,</a:t>
            </a:r>
          </a:p>
          <a:p>
            <a:pPr marL="0" indent="0" algn="ctr">
              <a:buNone/>
            </a:pP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 накрыть сковороду крышкой и </a:t>
            </a:r>
          </a:p>
          <a:p>
            <a:pPr marL="0" indent="0" algn="ctr">
              <a:buNone/>
            </a:pP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убрать с плиты.</a:t>
            </a:r>
            <a:endParaRPr lang="be-BY" sz="36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58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5729" y="2276872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Верно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0193" y="2282492"/>
            <a:ext cx="29113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Неверно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251520" y="3293441"/>
            <a:ext cx="2225402" cy="647700"/>
            <a:chOff x="3560" y="1480"/>
            <a:chExt cx="1951" cy="680"/>
          </a:xfrm>
          <a:solidFill>
            <a:schemeClr val="accent2"/>
          </a:solidFill>
        </p:grpSpPr>
        <p:sp>
          <p:nvSpPr>
            <p:cNvPr id="7" name="AutoShape 16"/>
            <p:cNvSpPr>
              <a:spLocks noChangeArrowheads="1"/>
            </p:cNvSpPr>
            <p:nvPr/>
          </p:nvSpPr>
          <p:spPr bwMode="auto">
            <a:xfrm>
              <a:off x="3560" y="148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МОЛОДЕЦ!</a:t>
              </a:r>
            </a:p>
          </p:txBody>
        </p:sp>
        <p:pic>
          <p:nvPicPr>
            <p:cNvPr id="8" name="Picture 17" descr="big_smiles_3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6" y="1525"/>
              <a:ext cx="589" cy="58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6897841" y="3383014"/>
            <a:ext cx="2089150" cy="647700"/>
            <a:chOff x="2925" y="2976"/>
            <a:chExt cx="1907" cy="635"/>
          </a:xfrm>
        </p:grpSpPr>
        <p:sp>
          <p:nvSpPr>
            <p:cNvPr id="10" name="AutoShape 25"/>
            <p:cNvSpPr>
              <a:spLocks noChangeArrowheads="1"/>
            </p:cNvSpPr>
            <p:nvPr/>
          </p:nvSpPr>
          <p:spPr bwMode="auto">
            <a:xfrm>
              <a:off x="2925" y="2976"/>
              <a:ext cx="1907" cy="63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 </a:t>
              </a:r>
              <a:r>
                <a:rPr lang="ru-RU" sz="1400" b="1" dirty="0" smtClean="0">
                  <a:solidFill>
                    <a:srgbClr val="FF0000"/>
                  </a:solidFill>
                </a:rPr>
                <a:t>ПОПРОБУЙ </a:t>
              </a:r>
            </a:p>
            <a:p>
              <a:pPr algn="r">
                <a:defRPr/>
              </a:pPr>
              <a:r>
                <a:rPr lang="ru-RU" sz="1400" b="1" dirty="0" smtClean="0">
                  <a:solidFill>
                    <a:srgbClr val="FF0000"/>
                  </a:solidFill>
                </a:rPr>
                <a:t>ЕЩЁ РАЗ!</a:t>
              </a:r>
              <a:endParaRPr lang="ru-RU" sz="1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Picture 26" descr="super_smilies012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3022"/>
              <a:ext cx="679" cy="566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-1" y="404664"/>
            <a:ext cx="9143999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Этот знак обозначает: «Здесь продаётся минеральная вода»</a:t>
            </a:r>
            <a:endParaRPr lang="be-BY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893" y="2001739"/>
            <a:ext cx="3773120" cy="3773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01129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xit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28600"/>
            <a:ext cx="91440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  <a:t/>
            </a:r>
            <a:b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</a:br>
            <a:endParaRPr lang="be-BY" sz="3200" b="1" dirty="0">
              <a:ln w="31550" cmpd="sng">
                <a:solidFill>
                  <a:srgbClr val="C0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0" y="2428868"/>
            <a:ext cx="694826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 Прыгать в воду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-32" y="3000372"/>
            <a:ext cx="8914965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Б. Бежать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0" y="3524865"/>
            <a:ext cx="5940152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Кататься по земле</a:t>
            </a:r>
            <a:endParaRPr lang="be-BY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0" y="4071942"/>
            <a:ext cx="6297561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Раздеваться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 txBox="1">
            <a:spLocks/>
          </p:cNvSpPr>
          <p:nvPr/>
        </p:nvSpPr>
        <p:spPr>
          <a:xfrm>
            <a:off x="-32" y="4500570"/>
            <a:ext cx="9107130" cy="72008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Заливать водой</a:t>
            </a:r>
            <a:r>
              <a:rPr lang="be-BY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>
            <a:hlinkClick r:id="rId2" action="ppaction://hlinksldjump"/>
          </p:cNvPr>
          <p:cNvSpPr/>
          <p:nvPr/>
        </p:nvSpPr>
        <p:spPr>
          <a:xfrm>
            <a:off x="7866996" y="5933502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229856"/>
            <a:ext cx="9144000" cy="1371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Чего нельзя делать, если на человеке загорелась одежда?</a:t>
            </a:r>
            <a:endParaRPr lang="be-BY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5348253" y="4396096"/>
            <a:ext cx="2045050" cy="761096"/>
            <a:chOff x="3560" y="1298"/>
            <a:chExt cx="1951" cy="68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9" name="Picture 8" descr="big_smiles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18"/>
          <p:cNvGrpSpPr>
            <a:grpSpLocks/>
          </p:cNvGrpSpPr>
          <p:nvPr/>
        </p:nvGrpSpPr>
        <p:grpSpPr bwMode="auto">
          <a:xfrm>
            <a:off x="5109453" y="2518048"/>
            <a:ext cx="2283850" cy="783011"/>
            <a:chOff x="3560" y="2341"/>
            <a:chExt cx="1951" cy="680"/>
          </a:xfrm>
        </p:grpSpPr>
        <p:sp>
          <p:nvSpPr>
            <p:cNvPr id="25" name="AutoShape 19"/>
            <p:cNvSpPr>
              <a:spLocks noChangeArrowheads="1"/>
            </p:cNvSpPr>
            <p:nvPr/>
          </p:nvSpPr>
          <p:spPr bwMode="auto">
            <a:xfrm>
              <a:off x="3560" y="234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 </a:t>
              </a:r>
            </a:p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Ошибочка!</a:t>
              </a:r>
            </a:p>
          </p:txBody>
        </p:sp>
        <p:pic>
          <p:nvPicPr>
            <p:cNvPr id="26" name="Picture 20" descr="super_smilies05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478"/>
              <a:ext cx="545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0984084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28600"/>
            <a:ext cx="91440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  <a:t/>
            </a:r>
            <a:b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</a:br>
            <a:endParaRPr lang="be-BY" sz="3200" b="1" dirty="0">
              <a:ln w="31550" cmpd="sng">
                <a:solidFill>
                  <a:srgbClr val="C0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" y="3012206"/>
            <a:ext cx="5214636" cy="384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-7872" y="1600200"/>
            <a:ext cx="694826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А. </a:t>
            </a:r>
            <a:r>
              <a:rPr lang="ru-RU" dirty="0" smtClean="0"/>
              <a:t>Бензин</a:t>
            </a:r>
            <a:endParaRPr lang="be-BY" dirty="0"/>
          </a:p>
          <a:p>
            <a:pPr marL="0" indent="0">
              <a:buNone/>
            </a:pPr>
            <a:r>
              <a:rPr lang="ru-RU" dirty="0" smtClean="0"/>
              <a:t>  </a:t>
            </a:r>
            <a:endParaRPr lang="be-BY" dirty="0"/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12019" y="2286000"/>
            <a:ext cx="8914965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Б. Уголь</a:t>
            </a:r>
            <a:endParaRPr lang="be-BY" dirty="0"/>
          </a:p>
          <a:p>
            <a:pPr marL="0" indent="0">
              <a:buNone/>
            </a:pPr>
            <a:endParaRPr lang="be-BY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0" y="2953799"/>
            <a:ext cx="5940152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В. Дрова</a:t>
            </a:r>
            <a:endParaRPr lang="be-BY" dirty="0"/>
          </a:p>
          <a:p>
            <a:pPr marL="0" indent="0">
              <a:buNone/>
            </a:pPr>
            <a:endParaRPr lang="be-BY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-29948" y="3657600"/>
            <a:ext cx="6297561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/>
              <a:t>Г</a:t>
            </a:r>
            <a:r>
              <a:rPr lang="ru-RU" sz="2800" dirty="0" smtClean="0"/>
              <a:t>. Торф</a:t>
            </a:r>
            <a:endParaRPr lang="be-BY" sz="2800" dirty="0"/>
          </a:p>
          <a:p>
            <a:pPr marL="0" indent="0">
              <a:buNone/>
            </a:pPr>
            <a:r>
              <a:rPr lang="ru-RU" sz="2800" dirty="0" smtClean="0"/>
              <a:t> </a:t>
            </a:r>
            <a:endParaRPr lang="be-BY" sz="2800" dirty="0"/>
          </a:p>
        </p:txBody>
      </p:sp>
      <p:sp>
        <p:nvSpPr>
          <p:cNvPr id="7" name="Текст 6"/>
          <p:cNvSpPr txBox="1">
            <a:spLocks/>
          </p:cNvSpPr>
          <p:nvPr/>
        </p:nvSpPr>
        <p:spPr>
          <a:xfrm>
            <a:off x="-22739" y="4215023"/>
            <a:ext cx="9107130" cy="72008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/>
              <a:t>Д</a:t>
            </a:r>
            <a:r>
              <a:rPr lang="ru-RU" sz="2800" dirty="0" smtClean="0"/>
              <a:t>. </a:t>
            </a:r>
            <a:r>
              <a:rPr lang="ru-RU" sz="2800" dirty="0"/>
              <a:t>Д</a:t>
            </a:r>
            <a:r>
              <a:rPr lang="ru-RU" sz="2800" dirty="0" smtClean="0"/>
              <a:t>изельное топливо</a:t>
            </a:r>
            <a:endParaRPr lang="be-BY" sz="2800" dirty="0"/>
          </a:p>
        </p:txBody>
      </p:sp>
      <p:sp>
        <p:nvSpPr>
          <p:cNvPr id="23" name="Стрелка вправо 22">
            <a:hlinkClick r:id="rId3" action="ppaction://hlinksldjump"/>
          </p:cNvPr>
          <p:cNvSpPr/>
          <p:nvPr/>
        </p:nvSpPr>
        <p:spPr>
          <a:xfrm>
            <a:off x="7866996" y="5933502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5348253" y="4396096"/>
            <a:ext cx="2045050" cy="761096"/>
            <a:chOff x="3560" y="1298"/>
            <a:chExt cx="1951" cy="68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9" name="Picture 8" descr="big_smiles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18"/>
          <p:cNvGrpSpPr>
            <a:grpSpLocks/>
          </p:cNvGrpSpPr>
          <p:nvPr/>
        </p:nvGrpSpPr>
        <p:grpSpPr bwMode="auto">
          <a:xfrm>
            <a:off x="5109453" y="2518048"/>
            <a:ext cx="2283850" cy="783011"/>
            <a:chOff x="3560" y="2341"/>
            <a:chExt cx="1951" cy="680"/>
          </a:xfrm>
        </p:grpSpPr>
        <p:sp>
          <p:nvSpPr>
            <p:cNvPr id="25" name="AutoShape 19"/>
            <p:cNvSpPr>
              <a:spLocks noChangeArrowheads="1"/>
            </p:cNvSpPr>
            <p:nvPr/>
          </p:nvSpPr>
          <p:spPr bwMode="auto">
            <a:xfrm>
              <a:off x="3560" y="234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 </a:t>
              </a:r>
            </a:p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Ошибочка!</a:t>
              </a:r>
            </a:p>
          </p:txBody>
        </p:sp>
        <p:pic>
          <p:nvPicPr>
            <p:cNvPr id="26" name="Picture 20" descr="super_smilies05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478"/>
              <a:ext cx="545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36871" y="404664"/>
            <a:ext cx="9107129" cy="936104"/>
          </a:xfrm>
          <a:prstGeom prst="rect">
            <a:avLst/>
          </a:prstGeom>
        </p:spPr>
        <p:txBody>
          <a:bodyPr>
            <a:normAutofit fontScale="97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топливо добывают в болоте?</a:t>
            </a:r>
            <a:endParaRPr lang="be-BY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15417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308" y="3284361"/>
            <a:ext cx="4299833" cy="3573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00" y="1844824"/>
            <a:ext cx="914020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/>
              <a:t>Дымоходы на чердаке побелены для обнаружения трещин, из которых выходит дым. </a:t>
            </a:r>
            <a:endParaRPr lang="ru-RU" sz="2800" dirty="0" smtClean="0"/>
          </a:p>
          <a:p>
            <a:pPr algn="ctr"/>
            <a:r>
              <a:rPr lang="ru-RU" sz="2800" dirty="0" smtClean="0"/>
              <a:t>При </a:t>
            </a:r>
            <a:r>
              <a:rPr lang="ru-RU" sz="2800" dirty="0"/>
              <a:t>выходе дыма из трещины дымового канала образуется закопчённое пятно, </a:t>
            </a:r>
            <a:endParaRPr lang="ru-RU" sz="2800" dirty="0" smtClean="0"/>
          </a:p>
          <a:p>
            <a:pPr algn="ctr"/>
            <a:r>
              <a:rPr lang="ru-RU" sz="2800" dirty="0" smtClean="0"/>
              <a:t>при </a:t>
            </a:r>
            <a:r>
              <a:rPr lang="ru-RU" sz="2800" dirty="0"/>
              <a:t>помощи которого легко обнаружить трещину.</a:t>
            </a:r>
            <a:endParaRPr lang="be-BY" sz="2800" dirty="0"/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0" y="4221088"/>
            <a:ext cx="25555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Правильный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ответ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15475" y="4046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850AE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Для чего побелены дымоходы на чердаке?</a:t>
            </a:r>
            <a:endParaRPr lang="be-BY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E850AE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13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5729" y="2276872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Верно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0193" y="2282492"/>
            <a:ext cx="29113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Неверно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6650872" y="3987496"/>
            <a:ext cx="2089150" cy="647700"/>
            <a:chOff x="2925" y="2976"/>
            <a:chExt cx="1907" cy="635"/>
          </a:xfrm>
        </p:grpSpPr>
        <p:sp>
          <p:nvSpPr>
            <p:cNvPr id="10" name="AutoShape 25"/>
            <p:cNvSpPr>
              <a:spLocks noChangeArrowheads="1"/>
            </p:cNvSpPr>
            <p:nvPr/>
          </p:nvSpPr>
          <p:spPr bwMode="auto">
            <a:xfrm>
              <a:off x="2925" y="2976"/>
              <a:ext cx="1907" cy="63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 </a:t>
              </a:r>
              <a:r>
                <a:rPr lang="ru-RU" sz="1400" b="1" dirty="0" smtClean="0">
                  <a:solidFill>
                    <a:srgbClr val="FF0000"/>
                  </a:solidFill>
                </a:rPr>
                <a:t>ПОПРОБУЙ </a:t>
              </a:r>
            </a:p>
            <a:p>
              <a:pPr algn="r">
                <a:defRPr/>
              </a:pPr>
              <a:r>
                <a:rPr lang="ru-RU" sz="1400" b="1" dirty="0" smtClean="0">
                  <a:solidFill>
                    <a:srgbClr val="FF0000"/>
                  </a:solidFill>
                </a:rPr>
                <a:t>ЕЩЁ РАЗ!</a:t>
              </a:r>
              <a:endParaRPr lang="ru-RU" sz="1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Picture 26" descr="super_smilies012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3022"/>
              <a:ext cx="679" cy="566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sp>
        <p:nvSpPr>
          <p:cNvPr id="12" name="Стрелка вправо 11">
            <a:hlinkClick r:id="rId3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404664"/>
            <a:ext cx="8985176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Этот знак запрещает бросать зажжённую спичку</a:t>
            </a:r>
            <a:endParaRPr lang="be-BY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3528393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434790" y="3767665"/>
            <a:ext cx="2045050" cy="761096"/>
            <a:chOff x="3560" y="1298"/>
            <a:chExt cx="1951" cy="68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9" name="Picture 8" descr="big_smiles_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0888875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28600"/>
            <a:ext cx="91440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  <a:t/>
            </a:r>
            <a:b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</a:br>
            <a:endParaRPr lang="be-BY" sz="3200" b="1" dirty="0">
              <a:ln w="31550" cmpd="sng">
                <a:solidFill>
                  <a:srgbClr val="C0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31" y="1857364"/>
            <a:ext cx="694826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E-mail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-32" y="2428868"/>
            <a:ext cx="8914965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Адрес, какая сегодня погода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31" y="3000372"/>
            <a:ext cx="8951836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Телефон, своих друзей, почтовый индекс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31" y="3571876"/>
            <a:ext cx="8532440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 ближайшего отделения милиции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 txBox="1">
            <a:spLocks/>
          </p:cNvSpPr>
          <p:nvPr/>
        </p:nvSpPr>
        <p:spPr>
          <a:xfrm>
            <a:off x="-34536" y="4214818"/>
            <a:ext cx="9107130" cy="107157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 точный адрес, фамилию, имя и что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где горит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>
            <a:hlinkClick r:id="rId2" action="ppaction://hlinksldjump"/>
          </p:cNvPr>
          <p:cNvSpPr/>
          <p:nvPr/>
        </p:nvSpPr>
        <p:spPr>
          <a:xfrm>
            <a:off x="7866996" y="5933502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827584" y="5552954"/>
            <a:ext cx="2045050" cy="761096"/>
            <a:chOff x="3560" y="1298"/>
            <a:chExt cx="1951" cy="68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9" name="Picture 8" descr="big_smiles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18"/>
          <p:cNvGrpSpPr>
            <a:grpSpLocks/>
          </p:cNvGrpSpPr>
          <p:nvPr/>
        </p:nvGrpSpPr>
        <p:grpSpPr bwMode="auto">
          <a:xfrm>
            <a:off x="4712033" y="5574046"/>
            <a:ext cx="2283850" cy="783011"/>
            <a:chOff x="3560" y="2341"/>
            <a:chExt cx="1951" cy="680"/>
          </a:xfrm>
        </p:grpSpPr>
        <p:sp>
          <p:nvSpPr>
            <p:cNvPr id="25" name="AutoShape 19"/>
            <p:cNvSpPr>
              <a:spLocks noChangeArrowheads="1"/>
            </p:cNvSpPr>
            <p:nvPr/>
          </p:nvSpPr>
          <p:spPr bwMode="auto">
            <a:xfrm>
              <a:off x="3560" y="234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 </a:t>
              </a:r>
            </a:p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Ошибочка!</a:t>
              </a:r>
            </a:p>
          </p:txBody>
        </p:sp>
        <p:pic>
          <p:nvPicPr>
            <p:cNvPr id="26" name="Picture 20" descr="super_smilies05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478"/>
              <a:ext cx="545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683568" y="231590"/>
            <a:ext cx="76962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Что ты должен сообщить, вызывая пожарных?</a:t>
            </a:r>
            <a:endParaRPr lang="be-BY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3122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5729" y="2276872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Верно </a:t>
            </a:r>
            <a:endParaRPr lang="ru-RU" sz="54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0193" y="2282492"/>
            <a:ext cx="29113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Неверно </a:t>
            </a:r>
            <a:endParaRPr lang="ru-RU" sz="54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9854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366" y="2726399"/>
            <a:ext cx="6413054" cy="4008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434790" y="3767665"/>
            <a:ext cx="2045050" cy="761096"/>
            <a:chOff x="3560" y="1298"/>
            <a:chExt cx="1951" cy="68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9" name="Picture 8" descr="big_smiles_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0" y="476672"/>
            <a:ext cx="9144000" cy="129614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Пожарная машина красного цвета, потому что красный цвет – символ огня, и для того, чтобы ей уступали место?</a:t>
            </a:r>
            <a:endParaRPr lang="be-BY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6876256" y="3851635"/>
            <a:ext cx="2160141" cy="647700"/>
            <a:chOff x="3560" y="2341"/>
            <a:chExt cx="1951" cy="680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auto">
            <a:xfrm>
              <a:off x="3560" y="234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 </a:t>
              </a:r>
            </a:p>
            <a:p>
              <a:pPr algn="r">
                <a:defRPr/>
              </a:pPr>
              <a:r>
                <a:rPr lang="ru-RU" sz="1600" b="1" dirty="0">
                  <a:solidFill>
                    <a:srgbClr val="FF0000"/>
                  </a:solidFill>
                </a:rPr>
                <a:t>Ошибочка!</a:t>
              </a:r>
            </a:p>
          </p:txBody>
        </p:sp>
        <p:pic>
          <p:nvPicPr>
            <p:cNvPr id="22" name="Picture 20" descr="super_smilies05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341"/>
              <a:ext cx="848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8700140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if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143092"/>
            <a:ext cx="471490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1353542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Верно </a:t>
            </a:r>
            <a:endParaRPr lang="ru-RU" sz="54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97355" y="1353542"/>
            <a:ext cx="29113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Неверно </a:t>
            </a:r>
            <a:endParaRPr lang="ru-RU" sz="54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трелка вправо 11">
            <a:hlinkClick r:id="" action="ppaction://noaction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33265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850A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 время пожара можно пользоваться лифтом.</a:t>
            </a:r>
            <a:endParaRPr lang="ru-RU" sz="3600" dirty="0"/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2199641" y="2322323"/>
            <a:ext cx="2045050" cy="761096"/>
            <a:chOff x="3560" y="1298"/>
            <a:chExt cx="1951" cy="68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9" name="Picture 8" descr="big_smiles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4815384" y="2322323"/>
            <a:ext cx="2160141" cy="761096"/>
            <a:chOff x="3560" y="2341"/>
            <a:chExt cx="1951" cy="680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auto">
            <a:xfrm>
              <a:off x="3560" y="234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 </a:t>
              </a:r>
            </a:p>
            <a:p>
              <a:pPr algn="r">
                <a:defRPr/>
              </a:pPr>
              <a:r>
                <a:rPr lang="ru-RU" sz="1600" b="1" dirty="0">
                  <a:solidFill>
                    <a:srgbClr val="FF0000"/>
                  </a:solidFill>
                </a:rPr>
                <a:t>Ошибочка!</a:t>
              </a:r>
            </a:p>
          </p:txBody>
        </p:sp>
        <p:pic>
          <p:nvPicPr>
            <p:cNvPr id="22" name="Picture 20" descr="super_smilies05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341"/>
              <a:ext cx="848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967266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/>
          </p:cNvSpPr>
          <p:nvPr/>
        </p:nvSpPr>
        <p:spPr>
          <a:xfrm>
            <a:off x="752232" y="476672"/>
            <a:ext cx="7696200" cy="1371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Какой номер телефона необходимо набрать при пожаре?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34" y="1556792"/>
            <a:ext cx="3710161" cy="511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823" y="1603946"/>
            <a:ext cx="2161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А. 109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052" y="2708920"/>
            <a:ext cx="1967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В. 103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6266" y="3890665"/>
            <a:ext cx="1828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104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7551" y="5013176"/>
            <a:ext cx="2045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Д.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101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2883101" y="4969869"/>
            <a:ext cx="2448271" cy="956612"/>
            <a:chOff x="3560" y="1298"/>
            <a:chExt cx="1951" cy="680"/>
          </a:xfrm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3560" y="1298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2000" b="1" dirty="0">
                  <a:solidFill>
                    <a:srgbClr val="008000"/>
                  </a:solidFill>
                </a:rPr>
                <a:t>ОТЛИЧНО!</a:t>
              </a:r>
            </a:p>
          </p:txBody>
        </p:sp>
        <p:pic>
          <p:nvPicPr>
            <p:cNvPr id="10" name="Picture 8" descr="big_smiles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389"/>
              <a:ext cx="6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2785852" y="2763743"/>
            <a:ext cx="2376216" cy="897653"/>
            <a:chOff x="3560" y="2341"/>
            <a:chExt cx="1951" cy="680"/>
          </a:xfrm>
        </p:grpSpPr>
        <p:sp>
          <p:nvSpPr>
            <p:cNvPr id="18" name="AutoShape 19"/>
            <p:cNvSpPr>
              <a:spLocks noChangeArrowheads="1"/>
            </p:cNvSpPr>
            <p:nvPr/>
          </p:nvSpPr>
          <p:spPr bwMode="auto">
            <a:xfrm>
              <a:off x="3560" y="234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 </a:t>
              </a:r>
            </a:p>
            <a:p>
              <a:pPr algn="r">
                <a:defRPr/>
              </a:pPr>
              <a:r>
                <a:rPr lang="ru-RU" sz="2400" b="1" dirty="0">
                  <a:solidFill>
                    <a:srgbClr val="FF0000"/>
                  </a:solidFill>
                </a:rPr>
                <a:t>Ошибочка!</a:t>
              </a:r>
            </a:p>
          </p:txBody>
        </p:sp>
        <p:pic>
          <p:nvPicPr>
            <p:cNvPr id="19" name="Picture 20" descr="super_smilies05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478"/>
              <a:ext cx="545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6351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39552" y="476672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Бензин и керосин можно тушить водой?</a:t>
            </a:r>
            <a:endParaRPr lang="be-BY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3"/>
          <p:cNvSpPr txBox="1">
            <a:spLocks/>
          </p:cNvSpPr>
          <p:nvPr/>
        </p:nvSpPr>
        <p:spPr>
          <a:xfrm>
            <a:off x="899592" y="3784449"/>
            <a:ext cx="7632848" cy="1981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бензин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легче воды, поэтому при тушении бензин всплывает на поверхность воды и горение не прекращается; </a:t>
            </a: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бензин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растворяется в воде.</a:t>
            </a:r>
            <a:endParaRPr lang="be-BY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9381" y="2044005"/>
            <a:ext cx="1149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Да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0232" y="2044005"/>
            <a:ext cx="1446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Нет 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1857632" y="2143116"/>
            <a:ext cx="2142864" cy="922636"/>
            <a:chOff x="3560" y="1480"/>
            <a:chExt cx="1951" cy="680"/>
          </a:xfrm>
          <a:solidFill>
            <a:schemeClr val="accent2"/>
          </a:solidFill>
        </p:grpSpPr>
        <p:sp>
          <p:nvSpPr>
            <p:cNvPr id="7" name="AutoShape 16"/>
            <p:cNvSpPr>
              <a:spLocks noChangeArrowheads="1"/>
            </p:cNvSpPr>
            <p:nvPr/>
          </p:nvSpPr>
          <p:spPr bwMode="auto">
            <a:xfrm>
              <a:off x="3560" y="148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b="1" dirty="0">
                  <a:solidFill>
                    <a:srgbClr val="008000"/>
                  </a:solidFill>
                </a:rPr>
                <a:t>МОЛОДЕЦ!</a:t>
              </a:r>
            </a:p>
          </p:txBody>
        </p:sp>
        <p:pic>
          <p:nvPicPr>
            <p:cNvPr id="8" name="Picture 17" descr="big_smiles_3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6" y="1525"/>
              <a:ext cx="669" cy="58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</p:grp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4429124" y="2143116"/>
            <a:ext cx="2231702" cy="922636"/>
            <a:chOff x="3560" y="391"/>
            <a:chExt cx="1951" cy="680"/>
          </a:xfrm>
        </p:grpSpPr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3560" y="39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ПОДУМАЙ!</a:t>
              </a:r>
            </a:p>
          </p:txBody>
        </p:sp>
        <p:pic>
          <p:nvPicPr>
            <p:cNvPr id="11" name="Picture 11" descr="big_smiles_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485"/>
              <a:ext cx="726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4285492"/>
      </p:ext>
    </p:extLst>
  </p:cSld>
  <p:clrMapOvr>
    <a:masterClrMapping/>
  </p:clrMapOvr>
  <p:transition spd="slow" advClick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28600"/>
            <a:ext cx="91440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  <a:t>Каковы Ваши действия, если комната начала наполняться густым едким дымом?</a:t>
            </a:r>
            <a:b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</a:br>
            <a:endParaRPr lang="be-BY" sz="3200" b="1" dirty="0">
              <a:ln w="31550" cmpd="sng">
                <a:solidFill>
                  <a:srgbClr val="C0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0" y="2000240"/>
            <a:ext cx="800102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  Лягу на пол и буду ждать пожарных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-71470" y="2643182"/>
            <a:ext cx="6106765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Б. Буду продвигаться к выходу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-71470" y="3286124"/>
            <a:ext cx="664373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Открою окно, не закрыв дверь</a:t>
            </a:r>
            <a:endParaRPr lang="be-B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0" y="3900494"/>
            <a:ext cx="692945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Залезу на подоконник и буду кричать</a:t>
            </a:r>
            <a:endParaRPr lang="be-BY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 txBox="1">
            <a:spLocks/>
          </p:cNvSpPr>
          <p:nvPr/>
        </p:nvSpPr>
        <p:spPr>
          <a:xfrm>
            <a:off x="-32" y="4572008"/>
            <a:ext cx="9107130" cy="10001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Закрою рот и нос мокрым носовым платком и буду продвигаться к выходу, прижимаясь к полу</a:t>
            </a:r>
          </a:p>
          <a:p>
            <a:endParaRPr lang="be-BY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6715140" y="3000372"/>
            <a:ext cx="1871663" cy="649288"/>
            <a:chOff x="3198" y="1570"/>
            <a:chExt cx="1951" cy="680"/>
          </a:xfrm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3198" y="157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ОШИБКА!</a:t>
              </a:r>
            </a:p>
          </p:txBody>
        </p:sp>
        <p:pic>
          <p:nvPicPr>
            <p:cNvPr id="13" name="Picture 14" descr="big_smiles_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616"/>
              <a:ext cx="660" cy="54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grpSp>
        <p:nvGrpSpPr>
          <p:cNvPr id="20" name="Group 21"/>
          <p:cNvGrpSpPr>
            <a:grpSpLocks/>
          </p:cNvGrpSpPr>
          <p:nvPr/>
        </p:nvGrpSpPr>
        <p:grpSpPr bwMode="auto">
          <a:xfrm>
            <a:off x="6429388" y="5072074"/>
            <a:ext cx="1657350" cy="574675"/>
            <a:chOff x="2064" y="799"/>
            <a:chExt cx="1951" cy="680"/>
          </a:xfrm>
          <a:solidFill>
            <a:schemeClr val="accent2"/>
          </a:solidFill>
        </p:grpSpPr>
        <p:sp>
          <p:nvSpPr>
            <p:cNvPr id="21" name="AutoShape 22"/>
            <p:cNvSpPr>
              <a:spLocks noChangeArrowheads="1"/>
            </p:cNvSpPr>
            <p:nvPr/>
          </p:nvSpPr>
          <p:spPr bwMode="auto">
            <a:xfrm>
              <a:off x="2064" y="799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УМНИЦА!</a:t>
              </a:r>
            </a:p>
          </p:txBody>
        </p:sp>
        <p:pic>
          <p:nvPicPr>
            <p:cNvPr id="22" name="Picture 23" descr="big_smiles_7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54" y="860"/>
              <a:ext cx="590" cy="5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Стрелка вправо 22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7725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9381" y="2044005"/>
            <a:ext cx="1149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Да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0232" y="2044005"/>
            <a:ext cx="1446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Нет 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1709056" y="2218332"/>
            <a:ext cx="2142864" cy="922636"/>
            <a:chOff x="3560" y="1480"/>
            <a:chExt cx="1951" cy="680"/>
          </a:xfrm>
          <a:solidFill>
            <a:schemeClr val="accent2"/>
          </a:solidFill>
        </p:grpSpPr>
        <p:sp>
          <p:nvSpPr>
            <p:cNvPr id="7" name="AutoShape 16"/>
            <p:cNvSpPr>
              <a:spLocks noChangeArrowheads="1"/>
            </p:cNvSpPr>
            <p:nvPr/>
          </p:nvSpPr>
          <p:spPr bwMode="auto">
            <a:xfrm>
              <a:off x="3560" y="148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b="1" dirty="0">
                  <a:solidFill>
                    <a:srgbClr val="008000"/>
                  </a:solidFill>
                </a:rPr>
                <a:t>МОЛОДЕЦ!</a:t>
              </a:r>
            </a:p>
          </p:txBody>
        </p:sp>
        <p:pic>
          <p:nvPicPr>
            <p:cNvPr id="8" name="Picture 17" descr="big_smiles_3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6" y="1525"/>
              <a:ext cx="589" cy="58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</p:grp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4067944" y="2218332"/>
            <a:ext cx="2231702" cy="922636"/>
            <a:chOff x="3560" y="391"/>
            <a:chExt cx="1951" cy="680"/>
          </a:xfrm>
        </p:grpSpPr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3560" y="391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ПОДУМАЙ!</a:t>
              </a:r>
            </a:p>
          </p:txBody>
        </p:sp>
        <p:pic>
          <p:nvPicPr>
            <p:cNvPr id="11" name="Picture 11" descr="big_smiles_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485"/>
              <a:ext cx="726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01951" y="476672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Можно ли при пожаре открывать окна и двери?</a:t>
            </a:r>
            <a:endParaRPr lang="be-BY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Текст 3"/>
          <p:cNvSpPr txBox="1">
            <a:spLocks/>
          </p:cNvSpPr>
          <p:nvPr/>
        </p:nvSpPr>
        <p:spPr>
          <a:xfrm>
            <a:off x="559381" y="3789040"/>
            <a:ext cx="8072170" cy="1981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Увеличится доступ кислорода воздуха в помещении и усилится горение.</a:t>
            </a:r>
            <a:endParaRPr lang="be-BY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5769645"/>
      </p:ext>
    </p:extLst>
  </p:cSld>
  <p:clrMapOvr>
    <a:masterClrMapping/>
  </p:clrMapOvr>
  <p:transition spd="slow" advClick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7780" cmpd="sng">
                  <a:solidFill>
                    <a:srgbClr val="FDFD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Эвакуационные двери открываются наружу, в сторону выхода из помещения.</a:t>
            </a:r>
            <a:endParaRPr lang="be-BY" sz="3200" b="1" dirty="0">
              <a:ln w="17780" cmpd="sng">
                <a:solidFill>
                  <a:srgbClr val="FDFD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632598"/>
            <a:ext cx="4450804" cy="222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5729" y="2276872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Верно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97462" y="2276872"/>
            <a:ext cx="2940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Неверно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2123728" y="3397762"/>
            <a:ext cx="2225402" cy="647700"/>
            <a:chOff x="3560" y="1480"/>
            <a:chExt cx="1951" cy="680"/>
          </a:xfrm>
          <a:solidFill>
            <a:schemeClr val="accent2"/>
          </a:solidFill>
        </p:grpSpPr>
        <p:sp>
          <p:nvSpPr>
            <p:cNvPr id="7" name="AutoShape 16"/>
            <p:cNvSpPr>
              <a:spLocks noChangeArrowheads="1"/>
            </p:cNvSpPr>
            <p:nvPr/>
          </p:nvSpPr>
          <p:spPr bwMode="auto">
            <a:xfrm>
              <a:off x="3560" y="148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>
                  <a:solidFill>
                    <a:srgbClr val="008000"/>
                  </a:solidFill>
                </a:rPr>
                <a:t>МОЛОДЕЦ!</a:t>
              </a:r>
            </a:p>
          </p:txBody>
        </p:sp>
        <p:pic>
          <p:nvPicPr>
            <p:cNvPr id="8" name="Picture 17" descr="big_smiles_3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525"/>
              <a:ext cx="589" cy="58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4582344" y="3397762"/>
            <a:ext cx="2089150" cy="647700"/>
            <a:chOff x="2925" y="2976"/>
            <a:chExt cx="1907" cy="635"/>
          </a:xfrm>
        </p:grpSpPr>
        <p:sp>
          <p:nvSpPr>
            <p:cNvPr id="10" name="AutoShape 25"/>
            <p:cNvSpPr>
              <a:spLocks noChangeArrowheads="1"/>
            </p:cNvSpPr>
            <p:nvPr/>
          </p:nvSpPr>
          <p:spPr bwMode="auto">
            <a:xfrm>
              <a:off x="2925" y="2976"/>
              <a:ext cx="1907" cy="63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 </a:t>
              </a:r>
              <a:r>
                <a:rPr lang="ru-RU" sz="1400" b="1" dirty="0" smtClean="0">
                  <a:solidFill>
                    <a:srgbClr val="FF0000"/>
                  </a:solidFill>
                </a:rPr>
                <a:t>ПОПРОБУЙ </a:t>
              </a:r>
            </a:p>
            <a:p>
              <a:pPr algn="r">
                <a:defRPr/>
              </a:pPr>
              <a:r>
                <a:rPr lang="ru-RU" sz="1400" b="1" dirty="0" smtClean="0">
                  <a:solidFill>
                    <a:srgbClr val="FF0000"/>
                  </a:solidFill>
                </a:rPr>
                <a:t>ЕЩЁ РАЗ!</a:t>
              </a:r>
              <a:endParaRPr lang="ru-RU" sz="1400" b="1" dirty="0">
                <a:solidFill>
                  <a:srgbClr val="FF0000"/>
                </a:solidFill>
              </a:endParaRPr>
            </a:p>
            <a:p>
              <a:pPr algn="r">
                <a:defRPr/>
              </a:pPr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Picture 26" descr="super_smilies012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3022"/>
              <a:ext cx="679" cy="566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12921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6" presetClass="exit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28600"/>
            <a:ext cx="91440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  <a:t/>
            </a:r>
            <a:br>
              <a:rPr lang="ru-RU" sz="32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+mn-ea"/>
                <a:cs typeface="+mn-cs"/>
              </a:rPr>
            </a:br>
            <a:endParaRPr lang="be-BY" sz="3200" b="1" dirty="0">
              <a:ln w="31550" cmpd="sng">
                <a:solidFill>
                  <a:srgbClr val="C0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0" y="2060848"/>
            <a:ext cx="694826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А. Залью водой</a:t>
            </a:r>
            <a:endParaRPr lang="be-BY" dirty="0"/>
          </a:p>
          <a:p>
            <a:pPr marL="0" indent="0">
              <a:buNone/>
            </a:pPr>
            <a:r>
              <a:rPr lang="ru-RU" dirty="0" smtClean="0"/>
              <a:t>  </a:t>
            </a:r>
            <a:endParaRPr lang="be-BY" dirty="0"/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36871" y="2743200"/>
            <a:ext cx="8914965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Б. </a:t>
            </a:r>
            <a:r>
              <a:rPr lang="ru-RU" dirty="0"/>
              <a:t>Обесточу электросеть, потом буду тушить</a:t>
            </a:r>
            <a:endParaRPr lang="be-BY" dirty="0"/>
          </a:p>
          <a:p>
            <a:pPr marL="0" indent="0">
              <a:buNone/>
            </a:pPr>
            <a:endParaRPr lang="be-BY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0" y="3524865"/>
            <a:ext cx="5940152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В. </a:t>
            </a:r>
            <a:r>
              <a:rPr lang="ru-RU" dirty="0"/>
              <a:t>Засыплю песком</a:t>
            </a:r>
            <a:endParaRPr lang="be-BY" dirty="0"/>
          </a:p>
          <a:p>
            <a:pPr marL="0" indent="0">
              <a:buNone/>
            </a:pPr>
            <a:endParaRPr lang="be-BY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0" y="4114800"/>
            <a:ext cx="6297561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/>
              <a:t>Г</a:t>
            </a:r>
            <a:r>
              <a:rPr lang="ru-RU" sz="2800" dirty="0" smtClean="0"/>
              <a:t>. </a:t>
            </a:r>
            <a:r>
              <a:rPr lang="ru-RU" sz="2800" dirty="0"/>
              <a:t>Вызову пожарную службу</a:t>
            </a:r>
            <a:endParaRPr lang="be-BY" sz="2800" dirty="0"/>
          </a:p>
          <a:p>
            <a:pPr marL="0" indent="0">
              <a:buNone/>
            </a:pPr>
            <a:r>
              <a:rPr lang="ru-RU" sz="2800" dirty="0" smtClean="0"/>
              <a:t> </a:t>
            </a:r>
            <a:endParaRPr lang="be-BY" sz="2800" dirty="0"/>
          </a:p>
        </p:txBody>
      </p:sp>
      <p:sp>
        <p:nvSpPr>
          <p:cNvPr id="7" name="Текст 6"/>
          <p:cNvSpPr txBox="1">
            <a:spLocks/>
          </p:cNvSpPr>
          <p:nvPr/>
        </p:nvSpPr>
        <p:spPr>
          <a:xfrm>
            <a:off x="36871" y="4572000"/>
            <a:ext cx="9107130" cy="72008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/>
              <a:t>Д</a:t>
            </a:r>
            <a:r>
              <a:rPr lang="ru-RU" sz="2800" dirty="0" smtClean="0"/>
              <a:t>. </a:t>
            </a:r>
            <a:r>
              <a:rPr lang="ru-RU" sz="2800" dirty="0"/>
              <a:t>Убегу из </a:t>
            </a:r>
            <a:r>
              <a:rPr lang="ru-RU" sz="2800" dirty="0" smtClean="0"/>
              <a:t>комнаты</a:t>
            </a:r>
            <a:r>
              <a:rPr lang="be-BY" sz="4000" dirty="0"/>
              <a:t>.</a:t>
            </a:r>
            <a:endParaRPr lang="be-BY" sz="2800" dirty="0"/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7033553" y="2060848"/>
            <a:ext cx="1871663" cy="649288"/>
            <a:chOff x="3198" y="1570"/>
            <a:chExt cx="1951" cy="680"/>
          </a:xfrm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3198" y="1570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ОШИБКА!</a:t>
              </a:r>
            </a:p>
          </p:txBody>
        </p:sp>
        <p:pic>
          <p:nvPicPr>
            <p:cNvPr id="13" name="Picture 14" descr="big_smiles_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616"/>
              <a:ext cx="660" cy="54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grpSp>
        <p:nvGrpSpPr>
          <p:cNvPr id="20" name="Group 21"/>
          <p:cNvGrpSpPr>
            <a:grpSpLocks/>
          </p:cNvGrpSpPr>
          <p:nvPr/>
        </p:nvGrpSpPr>
        <p:grpSpPr bwMode="auto">
          <a:xfrm>
            <a:off x="7294486" y="5301902"/>
            <a:ext cx="1657350" cy="574675"/>
            <a:chOff x="2064" y="799"/>
            <a:chExt cx="1951" cy="680"/>
          </a:xfrm>
          <a:solidFill>
            <a:schemeClr val="accent2"/>
          </a:solidFill>
        </p:grpSpPr>
        <p:sp>
          <p:nvSpPr>
            <p:cNvPr id="21" name="AutoShape 22"/>
            <p:cNvSpPr>
              <a:spLocks noChangeArrowheads="1"/>
            </p:cNvSpPr>
            <p:nvPr/>
          </p:nvSpPr>
          <p:spPr bwMode="auto">
            <a:xfrm>
              <a:off x="2064" y="799"/>
              <a:ext cx="1951" cy="68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r">
                <a:defRPr/>
              </a:pPr>
              <a:r>
                <a:rPr lang="ru-RU" sz="1400" b="1" dirty="0">
                  <a:solidFill>
                    <a:srgbClr val="008000"/>
                  </a:solidFill>
                </a:rPr>
                <a:t>УМНИЦА!</a:t>
              </a:r>
            </a:p>
          </p:txBody>
        </p:sp>
        <p:pic>
          <p:nvPicPr>
            <p:cNvPr id="22" name="Picture 23" descr="big_smiles_7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54" y="860"/>
              <a:ext cx="590" cy="5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Стрелка вправо 22">
            <a:hlinkClick r:id="rId4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85800" y="228600"/>
            <a:ext cx="769620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900" cmpd="sng">
                  <a:solidFill>
                    <a:srgbClr val="EDD5B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Что вы предпримите, если загорелась проводка?</a:t>
            </a:r>
            <a:endParaRPr lang="be-BY" sz="4000" b="1" dirty="0">
              <a:ln w="900" cmpd="sng">
                <a:solidFill>
                  <a:srgbClr val="EDD5B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40360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06256" y="4046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Что обозначает следующий пожарный знак?</a:t>
            </a:r>
            <a:endParaRPr lang="be-BY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707" b="28779"/>
          <a:stretch/>
        </p:blipFill>
        <p:spPr bwMode="auto">
          <a:xfrm>
            <a:off x="2555776" y="1916832"/>
            <a:ext cx="4213085" cy="204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4364685"/>
            <a:ext cx="25555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Правильный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ответ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3297" y="4333907"/>
            <a:ext cx="275395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Выход 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138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7695447" y="5936506"/>
            <a:ext cx="936104" cy="6101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06256" y="404664"/>
            <a:ext cx="8229600" cy="25922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- коварный поджигатель! </a:t>
            </a:r>
            <a:b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Вы огня хотите - нате! </a:t>
            </a:r>
            <a:b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 - всесильный окислитель </a:t>
            </a:r>
            <a:b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(Если только дров дадите).</a:t>
            </a:r>
            <a:endParaRPr lang="be-BY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314845"/>
            <a:ext cx="25555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Правильный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ответ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94860" y="3468733"/>
            <a:ext cx="3270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Кислород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780" y="4333907"/>
            <a:ext cx="2298551" cy="229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939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528</Words>
  <Application>Microsoft Office PowerPoint</Application>
  <PresentationFormat>Экран (4:3)</PresentationFormat>
  <Paragraphs>146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Люда</dc:creator>
  <cp:lastModifiedBy>Admin</cp:lastModifiedBy>
  <cp:revision>38</cp:revision>
  <dcterms:created xsi:type="dcterms:W3CDTF">2014-11-08T19:51:57Z</dcterms:created>
  <dcterms:modified xsi:type="dcterms:W3CDTF">2018-09-27T08:28:04Z</dcterms:modified>
</cp:coreProperties>
</file>