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300" r:id="rId2"/>
    <p:sldId id="301" r:id="rId3"/>
    <p:sldId id="320" r:id="rId4"/>
    <p:sldId id="326" r:id="rId5"/>
    <p:sldId id="314" r:id="rId6"/>
    <p:sldId id="315" r:id="rId7"/>
    <p:sldId id="316" r:id="rId8"/>
    <p:sldId id="317" r:id="rId9"/>
    <p:sldId id="319" r:id="rId10"/>
    <p:sldId id="322" r:id="rId11"/>
    <p:sldId id="324" r:id="rId12"/>
  </p:sldIdLst>
  <p:sldSz cx="12192000" cy="6858000"/>
  <p:notesSz cx="6805613" cy="99441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B314456-4B4C-4B36-9219-980102937F6D}">
          <p14:sldIdLst>
            <p14:sldId id="300"/>
            <p14:sldId id="301"/>
            <p14:sldId id="320"/>
            <p14:sldId id="326"/>
            <p14:sldId id="314"/>
            <p14:sldId id="315"/>
            <p14:sldId id="316"/>
            <p14:sldId id="317"/>
            <p14:sldId id="319"/>
            <p14:sldId id="322"/>
            <p14:sldId id="324"/>
          </p14:sldIdLst>
        </p14:section>
        <p14:section name="доп слайды" id="{0A5E0976-12A8-4C90-BC88-E7445F4ED58A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Мегдальский Денис Игоревич" initials="МДИ" lastIdx="6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2C7F1"/>
    <a:srgbClr val="CEE1F2"/>
    <a:srgbClr val="176BBD"/>
    <a:srgbClr val="49198B"/>
    <a:srgbClr val="2A3393"/>
    <a:srgbClr val="E3EAF6"/>
    <a:srgbClr val="2C2D8F"/>
    <a:srgbClr val="668CCF"/>
    <a:srgbClr val="ED7D31"/>
    <a:srgbClr val="7899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408" autoAdjust="0"/>
  </p:normalViewPr>
  <p:slideViewPr>
    <p:cSldViewPr snapToGrid="0">
      <p:cViewPr varScale="1">
        <p:scale>
          <a:sx n="111" d="100"/>
          <a:sy n="111" d="100"/>
        </p:scale>
        <p:origin x="5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notesMaster" Target="notesMasters/notesMaster1.xml" /><Relationship Id="rId18" Type="http://schemas.openxmlformats.org/officeDocument/2006/relationships/tableStyles" Target="tableStyles.xml" /><Relationship Id="rId3" Type="http://schemas.openxmlformats.org/officeDocument/2006/relationships/slide" Target="slides/slide2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theme" Target="theme/theme1.xml" /><Relationship Id="rId2" Type="http://schemas.openxmlformats.org/officeDocument/2006/relationships/slide" Target="slides/slide1.xml" /><Relationship Id="rId16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5" Type="http://schemas.openxmlformats.org/officeDocument/2006/relationships/slide" Target="slides/slide4.xml" /><Relationship Id="rId15" Type="http://schemas.openxmlformats.org/officeDocument/2006/relationships/presProps" Target="presProps.xml" /><Relationship Id="rId10" Type="http://schemas.openxmlformats.org/officeDocument/2006/relationships/slide" Target="slides/slide9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commentAuthors" Target="commentAuthors.xml" 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 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56728E-7B58-4258-ACF1-6AFD9B644731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96344-AB4E-4E43-8796-67C97B8F4B34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040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 /><Relationship Id="rId1" Type="http://schemas.openxmlformats.org/officeDocument/2006/relationships/notesMaster" Target="../notesMasters/notesMaster1.xml" 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 /><Relationship Id="rId1" Type="http://schemas.openxmlformats.org/officeDocument/2006/relationships/notesMaster" Target="../notesMasters/notesMaster1.xml" 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 /><Relationship Id="rId1" Type="http://schemas.openxmlformats.org/officeDocument/2006/relationships/notesMaster" Target="../notesMasters/notesMaster1.xml" 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 /><Relationship Id="rId1" Type="http://schemas.openxmlformats.org/officeDocument/2006/relationships/notesMaster" Target="../notesMasters/notesMaster1.xml" 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 /><Relationship Id="rId1" Type="http://schemas.openxmlformats.org/officeDocument/2006/relationships/notesMaster" Target="../notesMasters/notesMaster1.xml" 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 /><Relationship Id="rId1" Type="http://schemas.openxmlformats.org/officeDocument/2006/relationships/notesMaster" Target="../notesMasters/notesMaster1.xml" 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 /><Relationship Id="rId1" Type="http://schemas.openxmlformats.org/officeDocument/2006/relationships/notesMaster" Target="../notesMasters/notesMaster1.xml" 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 /><Relationship Id="rId1" Type="http://schemas.openxmlformats.org/officeDocument/2006/relationships/notesMaster" Target="../notesMasters/notesMaster1.xml" 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4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0120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55371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6349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089602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663842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7969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59285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888476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774559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447256E-483B-4BC1-BFF8-D2418426C52D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37119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57617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68747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03572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8540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9575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4713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3723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247920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80143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8117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135618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Free Blank With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3791720" y="541356"/>
            <a:ext cx="7518400" cy="471365"/>
          </a:xfrm>
          <a:prstGeom prst="rect">
            <a:avLst/>
          </a:prstGeom>
        </p:spPr>
        <p:txBody>
          <a:bodyPr wrap="none" lIns="0" tIns="0" rIns="0" bIns="0" anchor="ctr">
            <a:noAutofit/>
          </a:bodyPr>
          <a:lstStyle>
            <a:lvl1pPr algn="r">
              <a:defRPr sz="2667" b="1" baseline="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5823720" y="1010678"/>
            <a:ext cx="5486400" cy="267661"/>
          </a:xfrm>
          <a:prstGeom prst="rect">
            <a:avLst/>
          </a:prstGeom>
        </p:spPr>
        <p:txBody>
          <a:bodyPr wrap="square" lIns="0" tIns="0" rIns="0" bIns="0" anchor="ctr">
            <a:noAutofit/>
          </a:bodyPr>
          <a:lstStyle>
            <a:lvl1pPr marL="0" indent="0" algn="r">
              <a:buNone/>
              <a:defRPr sz="1400" b="1" i="0" baseline="0">
                <a:solidFill>
                  <a:schemeClr val="bg1">
                    <a:lumMod val="75000"/>
                  </a:schemeClr>
                </a:solidFill>
                <a:latin typeface="+mn-lt"/>
              </a:defRPr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 dirty="0"/>
              <a:t>Subtext Goes Here</a:t>
            </a:r>
          </a:p>
        </p:txBody>
      </p:sp>
      <p:sp>
        <p:nvSpPr>
          <p:cNvPr id="10" name="Flowchart: Off-page Connector 9"/>
          <p:cNvSpPr/>
          <p:nvPr userDrawn="1"/>
        </p:nvSpPr>
        <p:spPr>
          <a:xfrm rot="5400000">
            <a:off x="11731145" y="126200"/>
            <a:ext cx="384047" cy="537665"/>
          </a:xfrm>
          <a:prstGeom prst="flowChartOffpageConnector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/>
          </a:p>
        </p:txBody>
      </p:sp>
      <p:sp>
        <p:nvSpPr>
          <p:cNvPr id="11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703082" y="203009"/>
            <a:ext cx="508001" cy="366183"/>
          </a:xfrm>
          <a:prstGeom prst="rect">
            <a:avLst/>
          </a:prstGeom>
        </p:spPr>
        <p:txBody>
          <a:bodyPr anchor="ctr"/>
          <a:lstStyle>
            <a:lvl1pPr algn="ctr">
              <a:defRPr sz="1200" b="1">
                <a:solidFill>
                  <a:schemeClr val="bg1"/>
                </a:solidFill>
              </a:defRPr>
            </a:lvl1pPr>
          </a:lstStyle>
          <a:p>
            <a:fld id="{C136B7D2-B98C-44FD-8D04-7EC62A56497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3480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B3465-6BC1-4C5A-8672-039A31808E6C}" type="datetimeFigureOut">
              <a:rPr lang="ru-RU" smtClean="0"/>
              <a:pPr/>
              <a:t>04.09.2020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F17DE-9CE0-4913-884A-357EC79CAB6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2936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 /><Relationship Id="rId3" Type="http://schemas.openxmlformats.org/officeDocument/2006/relationships/tags" Target="../tags/tag1.xml" /><Relationship Id="rId7" Type="http://schemas.openxmlformats.org/officeDocument/2006/relationships/image" Target="../media/image2.jpeg" /><Relationship Id="rId2" Type="http://schemas.openxmlformats.org/officeDocument/2006/relationships/vmlDrawing" Target="../drawings/vmlDrawing1.vml" /><Relationship Id="rId1" Type="http://schemas.openxmlformats.org/officeDocument/2006/relationships/themeOverride" Target="../theme/themeOverride1.xml" /><Relationship Id="rId6" Type="http://schemas.openxmlformats.org/officeDocument/2006/relationships/notesSlide" Target="../notesSlides/notesSlide1.xml" /><Relationship Id="rId5" Type="http://schemas.openxmlformats.org/officeDocument/2006/relationships/slideLayout" Target="../slideLayouts/slideLayout1.xml" /><Relationship Id="rId10" Type="http://schemas.openxmlformats.org/officeDocument/2006/relationships/image" Target="../media/image3.png" /><Relationship Id="rId4" Type="http://schemas.openxmlformats.org/officeDocument/2006/relationships/tags" Target="../tags/tag2.xml" /><Relationship Id="rId9" Type="http://schemas.openxmlformats.org/officeDocument/2006/relationships/image" Target="../media/image1.emf" 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2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5.png" /><Relationship Id="rId5" Type="http://schemas.openxmlformats.org/officeDocument/2006/relationships/image" Target="../media/image3.png" /><Relationship Id="rId4" Type="http://schemas.openxmlformats.org/officeDocument/2006/relationships/image" Target="../media/image4.jpeg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3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6.jpeg" /><Relationship Id="rId4" Type="http://schemas.openxmlformats.org/officeDocument/2006/relationships/image" Target="../media/image3.png" 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4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8.jpeg" /><Relationship Id="rId4" Type="http://schemas.openxmlformats.org/officeDocument/2006/relationships/image" Target="../media/image7.jpeg" 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5.xml" /><Relationship Id="rId1" Type="http://schemas.openxmlformats.org/officeDocument/2006/relationships/slideLayout" Target="../slideLayouts/slideLayout1.xml" /><Relationship Id="rId5" Type="http://schemas.openxmlformats.org/officeDocument/2006/relationships/image" Target="../media/image9.jpeg" /><Relationship Id="rId4" Type="http://schemas.openxmlformats.org/officeDocument/2006/relationships/image" Target="../media/image3.png" 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 /><Relationship Id="rId13" Type="http://schemas.openxmlformats.org/officeDocument/2006/relationships/image" Target="../media/image18.jpeg" /><Relationship Id="rId3" Type="http://schemas.openxmlformats.org/officeDocument/2006/relationships/image" Target="../media/image2.jpeg" /><Relationship Id="rId7" Type="http://schemas.openxmlformats.org/officeDocument/2006/relationships/image" Target="../media/image12.png" /><Relationship Id="rId12" Type="http://schemas.openxmlformats.org/officeDocument/2006/relationships/image" Target="../media/image17.jpeg" /><Relationship Id="rId2" Type="http://schemas.openxmlformats.org/officeDocument/2006/relationships/notesSlide" Target="../notesSlides/notesSlide6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11.png" /><Relationship Id="rId11" Type="http://schemas.openxmlformats.org/officeDocument/2006/relationships/image" Target="../media/image16.png" /><Relationship Id="rId5" Type="http://schemas.openxmlformats.org/officeDocument/2006/relationships/image" Target="../media/image10.jpeg" /><Relationship Id="rId15" Type="http://schemas.openxmlformats.org/officeDocument/2006/relationships/image" Target="../media/image20.jpeg" /><Relationship Id="rId10" Type="http://schemas.openxmlformats.org/officeDocument/2006/relationships/image" Target="../media/image15.png" /><Relationship Id="rId4" Type="http://schemas.openxmlformats.org/officeDocument/2006/relationships/image" Target="../media/image3.png" /><Relationship Id="rId9" Type="http://schemas.openxmlformats.org/officeDocument/2006/relationships/image" Target="../media/image14.jpeg" /><Relationship Id="rId14" Type="http://schemas.openxmlformats.org/officeDocument/2006/relationships/image" Target="../media/image19.png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7" Type="http://schemas.openxmlformats.org/officeDocument/2006/relationships/image" Target="../media/image23.jpeg" /><Relationship Id="rId2" Type="http://schemas.openxmlformats.org/officeDocument/2006/relationships/notesSlide" Target="../notesSlides/notesSlide7.xml" /><Relationship Id="rId1" Type="http://schemas.openxmlformats.org/officeDocument/2006/relationships/slideLayout" Target="../slideLayouts/slideLayout1.xml" /><Relationship Id="rId6" Type="http://schemas.openxmlformats.org/officeDocument/2006/relationships/image" Target="../media/image22.jpeg" /><Relationship Id="rId5" Type="http://schemas.openxmlformats.org/officeDocument/2006/relationships/image" Target="../media/image21.jpeg" /><Relationship Id="rId4" Type="http://schemas.openxmlformats.org/officeDocument/2006/relationships/image" Target="../media/image3.png" 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8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9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 /><Relationship Id="rId2" Type="http://schemas.openxmlformats.org/officeDocument/2006/relationships/notesSlide" Target="../notesSlides/notesSlide10.xml" /><Relationship Id="rId1" Type="http://schemas.openxmlformats.org/officeDocument/2006/relationships/slideLayout" Target="../slideLayouts/slideLayout1.xml" /><Relationship Id="rId4" Type="http://schemas.openxmlformats.org/officeDocument/2006/relationships/image" Target="../media/image3.png" 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mailto:vopros@prosv.ru" TargetMode="External" /><Relationship Id="rId2" Type="http://schemas.openxmlformats.org/officeDocument/2006/relationships/image" Target="../media/image2.jpe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3.png" /><Relationship Id="rId5" Type="http://schemas.openxmlformats.org/officeDocument/2006/relationships/image" Target="../media/image24.gif" /><Relationship Id="rId4" Type="http://schemas.openxmlformats.org/officeDocument/2006/relationships/hyperlink" Target="https://shop.prosv.ru/formirovanie-funkcionalnoj-gramotnosti-sbornik-zadach-po-russkomu-yazyku-dlya-8-11-klassov2781" TargetMode="Externa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Рисунок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</p:spPr>
      </p:pic>
      <p:graphicFrame>
        <p:nvGraphicFramePr>
          <p:cNvPr id="7" name="Объект 6" hidden="1">
            <a:extLst>
              <a:ext uri="{FF2B5EF4-FFF2-40B4-BE49-F238E27FC236}">
                <a16:creationId xmlns:a16="http://schemas.microsoft.com/office/drawing/2014/main" id="{F28B5AF9-254C-449F-805A-200563AB240C}"/>
              </a:ext>
            </a:extLst>
          </p:cNvPr>
          <p:cNvGraphicFramePr>
            <a:graphicFrameLocks noChangeAspect="1"/>
          </p:cNvGraphicFramePr>
          <p:nvPr>
            <p:custDataLst>
              <p:tags r:id="rId3"/>
            </p:custDataLst>
          </p:nvPr>
        </p:nvGraphicFramePr>
        <p:xfrm>
          <a:off x="1588" y="1588"/>
          <a:ext cx="1588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" name="Слайд think-cell" r:id="rId8" imgW="360" imgH="360" progId="">
                  <p:embed/>
                </p:oleObj>
              </mc:Choice>
              <mc:Fallback>
                <p:oleObj name="Слайд think-cell" r:id="rId8" imgW="360" imgH="360" progId="">
                  <p:embed/>
                  <p:pic>
                    <p:nvPicPr>
                      <p:cNvPr id="7" name="Объект 6" hidden="1">
                        <a:extLst>
                          <a:ext uri="{FF2B5EF4-FFF2-40B4-BE49-F238E27FC236}">
                            <a16:creationId xmlns:a16="http://schemas.microsoft.com/office/drawing/2014/main" id="{F28B5AF9-254C-449F-805A-200563AB240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8" y="1588"/>
                        <a:ext cx="1588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Прямоугольник 4" hidden="1">
            <a:extLst>
              <a:ext uri="{FF2B5EF4-FFF2-40B4-BE49-F238E27FC236}">
                <a16:creationId xmlns:a16="http://schemas.microsoft.com/office/drawing/2014/main" id="{D7EC1761-6312-4AB4-8DAC-F08C2EC72D30}"/>
              </a:ext>
            </a:extLst>
          </p:cNvPr>
          <p:cNvSpPr/>
          <p:nvPr>
            <p:custDataLst>
              <p:tags r:id="rId4"/>
            </p:custDataLst>
          </p:nvPr>
        </p:nvSpPr>
        <p:spPr>
          <a:xfrm>
            <a:off x="0" y="0"/>
            <a:ext cx="158750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  <a:sym typeface="Open Sans Light" panose="020B0306030504020204" pitchFamily="34" charset="0"/>
            </a:endParaRPr>
          </a:p>
        </p:txBody>
      </p:sp>
      <p:sp>
        <p:nvSpPr>
          <p:cNvPr id="8" name="AutoShape 4"/>
          <p:cNvSpPr>
            <a:spLocks noChangeAspect="1" noChangeArrowheads="1" noTextEdit="1"/>
          </p:cNvSpPr>
          <p:nvPr/>
        </p:nvSpPr>
        <p:spPr bwMode="auto">
          <a:xfrm>
            <a:off x="10099577" y="300997"/>
            <a:ext cx="1500931" cy="5180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47686" y="365467"/>
            <a:ext cx="10216392" cy="387798"/>
          </a:xfr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Технологии будущего…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47686" y="2256923"/>
            <a:ext cx="11063264" cy="1495794"/>
          </a:xfrm>
          <a:noFill/>
        </p:spPr>
        <p:txBody>
          <a:bodyPr vert="horz" wrap="square" lIns="0" tIns="0" rIns="0" bIns="0" rtlCol="0" anchor="b">
            <a:spAutoFit/>
          </a:bodyPr>
          <a:lstStyle/>
          <a:p>
            <a:pPr algn="l">
              <a:spcBef>
                <a:spcPct val="0"/>
              </a:spcBef>
            </a:pPr>
            <a:r>
              <a:rPr lang="ru-RU" sz="54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latin typeface="Arial" panose="020B0604020202020204" pitchFamily="34" charset="0"/>
                <a:cs typeface="Arial" panose="020B0604020202020204" pitchFamily="34" charset="0"/>
              </a:rPr>
              <a:t>Комплексный образовательный проект «ГЕНЕТИКА»</a:t>
            </a: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8786" y="189307"/>
            <a:ext cx="1352554" cy="370059"/>
          </a:xfrm>
          <a:prstGeom prst="rect">
            <a:avLst/>
          </a:prstGeom>
        </p:spPr>
      </p:pic>
      <p:grpSp>
        <p:nvGrpSpPr>
          <p:cNvPr id="9" name="Группа 8"/>
          <p:cNvGrpSpPr/>
          <p:nvPr/>
        </p:nvGrpSpPr>
        <p:grpSpPr>
          <a:xfrm>
            <a:off x="8830617" y="127979"/>
            <a:ext cx="1268960" cy="438775"/>
            <a:chOff x="254665" y="195486"/>
            <a:chExt cx="951720" cy="329081"/>
          </a:xfrm>
        </p:grpSpPr>
        <p:sp>
          <p:nvSpPr>
            <p:cNvPr id="10" name="Freeform 6">
              <a:extLst>
                <a:ext uri="{FF2B5EF4-FFF2-40B4-BE49-F238E27FC236}">
                  <a16:creationId xmlns:a16="http://schemas.microsoft.com/office/drawing/2014/main" id="{8EF519E2-E53C-4D9E-B400-08D67129D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799" y="350101"/>
              <a:ext cx="362510" cy="20894"/>
            </a:xfrm>
            <a:custGeom>
              <a:avLst/>
              <a:gdLst/>
              <a:ahLst/>
              <a:cxnLst>
                <a:cxn ang="0">
                  <a:pos x="1505" y="0"/>
                </a:cxn>
                <a:cxn ang="0">
                  <a:pos x="0" y="0"/>
                </a:cxn>
                <a:cxn ang="0">
                  <a:pos x="0" y="84"/>
                </a:cxn>
                <a:cxn ang="0">
                  <a:pos x="1509" y="84"/>
                </a:cxn>
                <a:cxn ang="0">
                  <a:pos x="1505" y="0"/>
                </a:cxn>
              </a:cxnLst>
              <a:rect l="0" t="0" r="r" b="b"/>
              <a:pathLst>
                <a:path w="1509" h="84">
                  <a:moveTo>
                    <a:pt x="1505" y="0"/>
                  </a:moveTo>
                  <a:lnTo>
                    <a:pt x="0" y="0"/>
                  </a:lnTo>
                  <a:lnTo>
                    <a:pt x="0" y="84"/>
                  </a:lnTo>
                  <a:lnTo>
                    <a:pt x="1509" y="84"/>
                  </a:lnTo>
                  <a:lnTo>
                    <a:pt x="1505" y="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1" name="Freeform 7">
              <a:extLst>
                <a:ext uri="{FF2B5EF4-FFF2-40B4-BE49-F238E27FC236}">
                  <a16:creationId xmlns:a16="http://schemas.microsoft.com/office/drawing/2014/main" id="{EB5A74A1-76B1-403A-8FB8-3FBCC4A7FA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96" y="350101"/>
              <a:ext cx="362510" cy="20894"/>
            </a:xfrm>
            <a:custGeom>
              <a:avLst/>
              <a:gdLst/>
              <a:ahLst/>
              <a:cxnLst>
                <a:cxn ang="0">
                  <a:pos x="1510" y="0"/>
                </a:cxn>
                <a:cxn ang="0">
                  <a:pos x="9" y="0"/>
                </a:cxn>
                <a:cxn ang="0">
                  <a:pos x="0" y="84"/>
                </a:cxn>
                <a:cxn ang="0">
                  <a:pos x="1510" y="84"/>
                </a:cxn>
                <a:cxn ang="0">
                  <a:pos x="1510" y="0"/>
                </a:cxn>
              </a:cxnLst>
              <a:rect l="0" t="0" r="r" b="b"/>
              <a:pathLst>
                <a:path w="1510" h="84">
                  <a:moveTo>
                    <a:pt x="1510" y="0"/>
                  </a:moveTo>
                  <a:lnTo>
                    <a:pt x="9" y="0"/>
                  </a:lnTo>
                  <a:lnTo>
                    <a:pt x="0" y="84"/>
                  </a:lnTo>
                  <a:lnTo>
                    <a:pt x="1510" y="84"/>
                  </a:lnTo>
                  <a:lnTo>
                    <a:pt x="1510" y="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" name="Freeform 8">
              <a:extLst>
                <a:ext uri="{FF2B5EF4-FFF2-40B4-BE49-F238E27FC236}">
                  <a16:creationId xmlns:a16="http://schemas.microsoft.com/office/drawing/2014/main" id="{8141FBEA-CB09-4617-90BF-6E4515E5EA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65" y="425320"/>
              <a:ext cx="82532" cy="77308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48" y="309"/>
                </a:cxn>
                <a:cxn ang="0">
                  <a:pos x="148" y="292"/>
                </a:cxn>
                <a:cxn ang="0">
                  <a:pos x="106" y="283"/>
                </a:cxn>
                <a:cxn ang="0">
                  <a:pos x="106" y="30"/>
                </a:cxn>
                <a:cxn ang="0">
                  <a:pos x="232" y="30"/>
                </a:cxn>
                <a:cxn ang="0">
                  <a:pos x="232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0" y="0"/>
                </a:cxn>
                <a:cxn ang="0">
                  <a:pos x="0" y="17"/>
                </a:cxn>
              </a:cxnLst>
              <a:rect l="0" t="0" r="r" b="b"/>
              <a:pathLst>
                <a:path w="342" h="309">
                  <a:moveTo>
                    <a:pt x="0" y="17"/>
                  </a:move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48" y="309"/>
                  </a:lnTo>
                  <a:lnTo>
                    <a:pt x="148" y="292"/>
                  </a:lnTo>
                  <a:lnTo>
                    <a:pt x="106" y="283"/>
                  </a:lnTo>
                  <a:lnTo>
                    <a:pt x="106" y="30"/>
                  </a:lnTo>
                  <a:lnTo>
                    <a:pt x="232" y="30"/>
                  </a:lnTo>
                  <a:lnTo>
                    <a:pt x="232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0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3" name="Freeform 9">
              <a:extLst>
                <a:ext uri="{FF2B5EF4-FFF2-40B4-BE49-F238E27FC236}">
                  <a16:creationId xmlns:a16="http://schemas.microsoft.com/office/drawing/2014/main" id="{48B219EA-8104-447D-9B8C-156A030698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822" y="425320"/>
              <a:ext cx="56414" cy="7730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139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39" y="309"/>
                </a:cxn>
                <a:cxn ang="0">
                  <a:pos x="156" y="309"/>
                </a:cxn>
                <a:cxn ang="0">
                  <a:pos x="156" y="292"/>
                </a:cxn>
                <a:cxn ang="0">
                  <a:pos x="139" y="288"/>
                </a:cxn>
                <a:cxn ang="0">
                  <a:pos x="101" y="283"/>
                </a:cxn>
                <a:cxn ang="0">
                  <a:pos x="101" y="178"/>
                </a:cxn>
                <a:cxn ang="0">
                  <a:pos x="127" y="178"/>
                </a:cxn>
                <a:cxn ang="0">
                  <a:pos x="139" y="178"/>
                </a:cxn>
                <a:cxn ang="0">
                  <a:pos x="236" y="81"/>
                </a:cxn>
                <a:cxn ang="0">
                  <a:pos x="148" y="0"/>
                </a:cxn>
                <a:cxn ang="0">
                  <a:pos x="139" y="161"/>
                </a:cxn>
                <a:cxn ang="0">
                  <a:pos x="139" y="161"/>
                </a:cxn>
                <a:cxn ang="0">
                  <a:pos x="118" y="161"/>
                </a:cxn>
                <a:cxn ang="0">
                  <a:pos x="101" y="161"/>
                </a:cxn>
                <a:cxn ang="0">
                  <a:pos x="101" y="21"/>
                </a:cxn>
                <a:cxn ang="0">
                  <a:pos x="118" y="21"/>
                </a:cxn>
                <a:cxn ang="0">
                  <a:pos x="139" y="26"/>
                </a:cxn>
                <a:cxn ang="0">
                  <a:pos x="173" y="93"/>
                </a:cxn>
                <a:cxn ang="0">
                  <a:pos x="139" y="161"/>
                </a:cxn>
              </a:cxnLst>
              <a:rect l="0" t="0" r="r" b="b"/>
              <a:pathLst>
                <a:path w="236" h="309">
                  <a:moveTo>
                    <a:pt x="148" y="0"/>
                  </a:moveTo>
                  <a:lnTo>
                    <a:pt x="139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39" y="309"/>
                  </a:lnTo>
                  <a:lnTo>
                    <a:pt x="156" y="309"/>
                  </a:lnTo>
                  <a:lnTo>
                    <a:pt x="156" y="292"/>
                  </a:lnTo>
                  <a:lnTo>
                    <a:pt x="139" y="288"/>
                  </a:lnTo>
                  <a:lnTo>
                    <a:pt x="101" y="283"/>
                  </a:lnTo>
                  <a:lnTo>
                    <a:pt x="101" y="178"/>
                  </a:lnTo>
                  <a:lnTo>
                    <a:pt x="127" y="178"/>
                  </a:lnTo>
                  <a:lnTo>
                    <a:pt x="139" y="178"/>
                  </a:lnTo>
                  <a:cubicBezTo>
                    <a:pt x="203" y="174"/>
                    <a:pt x="236" y="144"/>
                    <a:pt x="236" y="81"/>
                  </a:cubicBezTo>
                  <a:cubicBezTo>
                    <a:pt x="236" y="26"/>
                    <a:pt x="198" y="0"/>
                    <a:pt x="148" y="0"/>
                  </a:cubicBezTo>
                  <a:close/>
                  <a:moveTo>
                    <a:pt x="139" y="161"/>
                  </a:moveTo>
                  <a:lnTo>
                    <a:pt x="139" y="161"/>
                  </a:lnTo>
                  <a:lnTo>
                    <a:pt x="118" y="161"/>
                  </a:lnTo>
                  <a:lnTo>
                    <a:pt x="101" y="161"/>
                  </a:lnTo>
                  <a:lnTo>
                    <a:pt x="101" y="21"/>
                  </a:lnTo>
                  <a:lnTo>
                    <a:pt x="118" y="21"/>
                  </a:lnTo>
                  <a:cubicBezTo>
                    <a:pt x="122" y="21"/>
                    <a:pt x="131" y="21"/>
                    <a:pt x="139" y="26"/>
                  </a:cubicBezTo>
                  <a:cubicBezTo>
                    <a:pt x="156" y="30"/>
                    <a:pt x="173" y="51"/>
                    <a:pt x="173" y="93"/>
                  </a:cubicBezTo>
                  <a:cubicBezTo>
                    <a:pt x="173" y="123"/>
                    <a:pt x="165" y="152"/>
                    <a:pt x="139" y="161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4" name="Freeform 10">
              <a:extLst>
                <a:ext uri="{FF2B5EF4-FFF2-40B4-BE49-F238E27FC236}">
                  <a16:creationId xmlns:a16="http://schemas.microsoft.com/office/drawing/2014/main" id="{71F453EE-6CA0-49B2-BA17-C90BA53D69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906" y="424275"/>
              <a:ext cx="76263" cy="79397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56" y="0"/>
                </a:cxn>
                <a:cxn ang="0">
                  <a:pos x="0" y="156"/>
                </a:cxn>
                <a:cxn ang="0">
                  <a:pos x="156" y="317"/>
                </a:cxn>
                <a:cxn ang="0">
                  <a:pos x="160" y="317"/>
                </a:cxn>
                <a:cxn ang="0">
                  <a:pos x="317" y="156"/>
                </a:cxn>
                <a:cxn ang="0">
                  <a:pos x="160" y="0"/>
                </a:cxn>
                <a:cxn ang="0">
                  <a:pos x="160" y="300"/>
                </a:cxn>
                <a:cxn ang="0">
                  <a:pos x="160" y="300"/>
                </a:cxn>
                <a:cxn ang="0">
                  <a:pos x="156" y="300"/>
                </a:cxn>
                <a:cxn ang="0">
                  <a:pos x="72" y="148"/>
                </a:cxn>
                <a:cxn ang="0">
                  <a:pos x="156" y="17"/>
                </a:cxn>
                <a:cxn ang="0">
                  <a:pos x="245" y="169"/>
                </a:cxn>
                <a:cxn ang="0">
                  <a:pos x="160" y="300"/>
                </a:cxn>
              </a:cxnLst>
              <a:rect l="0" t="0" r="r" b="b"/>
              <a:pathLst>
                <a:path w="317" h="317">
                  <a:moveTo>
                    <a:pt x="160" y="0"/>
                  </a:moveTo>
                  <a:lnTo>
                    <a:pt x="156" y="0"/>
                  </a:lnTo>
                  <a:cubicBezTo>
                    <a:pt x="55" y="0"/>
                    <a:pt x="0" y="55"/>
                    <a:pt x="0" y="156"/>
                  </a:cubicBezTo>
                  <a:cubicBezTo>
                    <a:pt x="0" y="262"/>
                    <a:pt x="55" y="317"/>
                    <a:pt x="156" y="317"/>
                  </a:cubicBezTo>
                  <a:lnTo>
                    <a:pt x="160" y="317"/>
                  </a:lnTo>
                  <a:cubicBezTo>
                    <a:pt x="258" y="317"/>
                    <a:pt x="317" y="262"/>
                    <a:pt x="317" y="156"/>
                  </a:cubicBezTo>
                  <a:cubicBezTo>
                    <a:pt x="317" y="55"/>
                    <a:pt x="262" y="0"/>
                    <a:pt x="160" y="0"/>
                  </a:cubicBezTo>
                  <a:close/>
                  <a:moveTo>
                    <a:pt x="160" y="300"/>
                  </a:moveTo>
                  <a:lnTo>
                    <a:pt x="160" y="300"/>
                  </a:lnTo>
                  <a:lnTo>
                    <a:pt x="156" y="300"/>
                  </a:lnTo>
                  <a:cubicBezTo>
                    <a:pt x="110" y="296"/>
                    <a:pt x="72" y="258"/>
                    <a:pt x="72" y="148"/>
                  </a:cubicBezTo>
                  <a:cubicBezTo>
                    <a:pt x="72" y="55"/>
                    <a:pt x="106" y="21"/>
                    <a:pt x="156" y="17"/>
                  </a:cubicBezTo>
                  <a:cubicBezTo>
                    <a:pt x="207" y="21"/>
                    <a:pt x="245" y="63"/>
                    <a:pt x="245" y="169"/>
                  </a:cubicBezTo>
                  <a:cubicBezTo>
                    <a:pt x="245" y="232"/>
                    <a:pt x="220" y="300"/>
                    <a:pt x="160" y="300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Freeform 11">
              <a:extLst>
                <a:ext uri="{FF2B5EF4-FFF2-40B4-BE49-F238E27FC236}">
                  <a16:creationId xmlns:a16="http://schemas.microsoft.com/office/drawing/2014/main" id="{4B9A3C2E-DDB2-405E-8DC4-3D9B93F9F0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929" y="424275"/>
              <a:ext cx="69994" cy="79397"/>
            </a:xfrm>
            <a:custGeom>
              <a:avLst/>
              <a:gdLst/>
              <a:ahLst/>
              <a:cxnLst>
                <a:cxn ang="0">
                  <a:pos x="190" y="296"/>
                </a:cxn>
                <a:cxn ang="0">
                  <a:pos x="72" y="156"/>
                </a:cxn>
                <a:cxn ang="0">
                  <a:pos x="173" y="21"/>
                </a:cxn>
                <a:cxn ang="0">
                  <a:pos x="266" y="101"/>
                </a:cxn>
                <a:cxn ang="0">
                  <a:pos x="283" y="101"/>
                </a:cxn>
                <a:cxn ang="0">
                  <a:pos x="283" y="17"/>
                </a:cxn>
                <a:cxn ang="0">
                  <a:pos x="262" y="17"/>
                </a:cxn>
                <a:cxn ang="0">
                  <a:pos x="165" y="0"/>
                </a:cxn>
                <a:cxn ang="0">
                  <a:pos x="0" y="152"/>
                </a:cxn>
                <a:cxn ang="0">
                  <a:pos x="165" y="317"/>
                </a:cxn>
                <a:cxn ang="0">
                  <a:pos x="292" y="287"/>
                </a:cxn>
                <a:cxn ang="0">
                  <a:pos x="292" y="241"/>
                </a:cxn>
                <a:cxn ang="0">
                  <a:pos x="283" y="241"/>
                </a:cxn>
                <a:cxn ang="0">
                  <a:pos x="190" y="296"/>
                </a:cxn>
              </a:cxnLst>
              <a:rect l="0" t="0" r="r" b="b"/>
              <a:pathLst>
                <a:path w="292" h="317">
                  <a:moveTo>
                    <a:pt x="190" y="296"/>
                  </a:moveTo>
                  <a:cubicBezTo>
                    <a:pt x="114" y="296"/>
                    <a:pt x="72" y="224"/>
                    <a:pt x="72" y="156"/>
                  </a:cubicBezTo>
                  <a:cubicBezTo>
                    <a:pt x="72" y="80"/>
                    <a:pt x="110" y="21"/>
                    <a:pt x="173" y="21"/>
                  </a:cubicBezTo>
                  <a:cubicBezTo>
                    <a:pt x="224" y="21"/>
                    <a:pt x="258" y="51"/>
                    <a:pt x="266" y="101"/>
                  </a:cubicBezTo>
                  <a:lnTo>
                    <a:pt x="283" y="101"/>
                  </a:lnTo>
                  <a:lnTo>
                    <a:pt x="283" y="17"/>
                  </a:lnTo>
                  <a:lnTo>
                    <a:pt x="262" y="17"/>
                  </a:lnTo>
                  <a:cubicBezTo>
                    <a:pt x="233" y="8"/>
                    <a:pt x="199" y="0"/>
                    <a:pt x="165" y="0"/>
                  </a:cubicBezTo>
                  <a:cubicBezTo>
                    <a:pt x="76" y="0"/>
                    <a:pt x="0" y="47"/>
                    <a:pt x="0" y="152"/>
                  </a:cubicBezTo>
                  <a:cubicBezTo>
                    <a:pt x="0" y="254"/>
                    <a:pt x="68" y="317"/>
                    <a:pt x="165" y="317"/>
                  </a:cubicBezTo>
                  <a:cubicBezTo>
                    <a:pt x="237" y="317"/>
                    <a:pt x="262" y="300"/>
                    <a:pt x="292" y="287"/>
                  </a:cubicBezTo>
                  <a:lnTo>
                    <a:pt x="292" y="241"/>
                  </a:lnTo>
                  <a:lnTo>
                    <a:pt x="283" y="241"/>
                  </a:lnTo>
                  <a:cubicBezTo>
                    <a:pt x="271" y="279"/>
                    <a:pt x="228" y="296"/>
                    <a:pt x="190" y="296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Freeform 12">
              <a:extLst>
                <a:ext uri="{FF2B5EF4-FFF2-40B4-BE49-F238E27FC236}">
                  <a16:creationId xmlns:a16="http://schemas.microsoft.com/office/drawing/2014/main" id="{97B13DAB-6D92-4ADF-AEAD-3ABF38B500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3595" y="425320"/>
              <a:ext cx="60593" cy="77308"/>
            </a:xfrm>
            <a:custGeom>
              <a:avLst/>
              <a:gdLst/>
              <a:ahLst/>
              <a:cxnLst>
                <a:cxn ang="0">
                  <a:pos x="174" y="148"/>
                </a:cxn>
                <a:cxn ang="0">
                  <a:pos x="174" y="144"/>
                </a:cxn>
                <a:cxn ang="0">
                  <a:pos x="241" y="72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40" y="309"/>
                </a:cxn>
                <a:cxn ang="0">
                  <a:pos x="148" y="309"/>
                </a:cxn>
                <a:cxn ang="0">
                  <a:pos x="254" y="228"/>
                </a:cxn>
                <a:cxn ang="0">
                  <a:pos x="174" y="148"/>
                </a:cxn>
                <a:cxn ang="0">
                  <a:pos x="102" y="21"/>
                </a:cxn>
                <a:cxn ang="0">
                  <a:pos x="102" y="21"/>
                </a:cxn>
                <a:cxn ang="0">
                  <a:pos x="140" y="26"/>
                </a:cxn>
                <a:cxn ang="0">
                  <a:pos x="174" y="81"/>
                </a:cxn>
                <a:cxn ang="0">
                  <a:pos x="140" y="136"/>
                </a:cxn>
                <a:cxn ang="0">
                  <a:pos x="127" y="140"/>
                </a:cxn>
                <a:cxn ang="0">
                  <a:pos x="102" y="140"/>
                </a:cxn>
                <a:cxn ang="0">
                  <a:pos x="102" y="21"/>
                </a:cxn>
                <a:cxn ang="0">
                  <a:pos x="140" y="288"/>
                </a:cxn>
                <a:cxn ang="0">
                  <a:pos x="140" y="288"/>
                </a:cxn>
                <a:cxn ang="0">
                  <a:pos x="102" y="271"/>
                </a:cxn>
                <a:cxn ang="0">
                  <a:pos x="102" y="157"/>
                </a:cxn>
                <a:cxn ang="0">
                  <a:pos x="127" y="157"/>
                </a:cxn>
                <a:cxn ang="0">
                  <a:pos x="140" y="157"/>
                </a:cxn>
                <a:cxn ang="0">
                  <a:pos x="190" y="228"/>
                </a:cxn>
                <a:cxn ang="0">
                  <a:pos x="140" y="288"/>
                </a:cxn>
              </a:cxnLst>
              <a:rect l="0" t="0" r="r" b="b"/>
              <a:pathLst>
                <a:path w="254" h="309">
                  <a:moveTo>
                    <a:pt x="174" y="148"/>
                  </a:moveTo>
                  <a:lnTo>
                    <a:pt x="174" y="144"/>
                  </a:lnTo>
                  <a:cubicBezTo>
                    <a:pt x="212" y="136"/>
                    <a:pt x="241" y="110"/>
                    <a:pt x="241" y="72"/>
                  </a:cubicBezTo>
                  <a:cubicBezTo>
                    <a:pt x="241" y="21"/>
                    <a:pt x="199" y="0"/>
                    <a:pt x="140" y="0"/>
                  </a:cubicBez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40" y="309"/>
                  </a:lnTo>
                  <a:lnTo>
                    <a:pt x="148" y="309"/>
                  </a:lnTo>
                  <a:cubicBezTo>
                    <a:pt x="207" y="309"/>
                    <a:pt x="254" y="279"/>
                    <a:pt x="254" y="228"/>
                  </a:cubicBezTo>
                  <a:cubicBezTo>
                    <a:pt x="254" y="174"/>
                    <a:pt x="224" y="152"/>
                    <a:pt x="174" y="148"/>
                  </a:cubicBezTo>
                  <a:close/>
                  <a:moveTo>
                    <a:pt x="102" y="21"/>
                  </a:moveTo>
                  <a:lnTo>
                    <a:pt x="102" y="21"/>
                  </a:lnTo>
                  <a:cubicBezTo>
                    <a:pt x="114" y="21"/>
                    <a:pt x="127" y="21"/>
                    <a:pt x="140" y="26"/>
                  </a:cubicBezTo>
                  <a:cubicBezTo>
                    <a:pt x="161" y="30"/>
                    <a:pt x="174" y="47"/>
                    <a:pt x="174" y="81"/>
                  </a:cubicBezTo>
                  <a:cubicBezTo>
                    <a:pt x="174" y="106"/>
                    <a:pt x="165" y="131"/>
                    <a:pt x="140" y="136"/>
                  </a:cubicBezTo>
                  <a:cubicBezTo>
                    <a:pt x="135" y="136"/>
                    <a:pt x="131" y="140"/>
                    <a:pt x="127" y="140"/>
                  </a:cubicBezTo>
                  <a:lnTo>
                    <a:pt x="102" y="140"/>
                  </a:lnTo>
                  <a:lnTo>
                    <a:pt x="102" y="21"/>
                  </a:lnTo>
                  <a:close/>
                  <a:moveTo>
                    <a:pt x="140" y="288"/>
                  </a:moveTo>
                  <a:lnTo>
                    <a:pt x="140" y="288"/>
                  </a:lnTo>
                  <a:cubicBezTo>
                    <a:pt x="123" y="288"/>
                    <a:pt x="110" y="279"/>
                    <a:pt x="102" y="271"/>
                  </a:cubicBezTo>
                  <a:lnTo>
                    <a:pt x="102" y="157"/>
                  </a:lnTo>
                  <a:lnTo>
                    <a:pt x="127" y="157"/>
                  </a:lnTo>
                  <a:lnTo>
                    <a:pt x="140" y="157"/>
                  </a:lnTo>
                  <a:cubicBezTo>
                    <a:pt x="174" y="165"/>
                    <a:pt x="190" y="190"/>
                    <a:pt x="190" y="228"/>
                  </a:cubicBezTo>
                  <a:cubicBezTo>
                    <a:pt x="190" y="262"/>
                    <a:pt x="174" y="288"/>
                    <a:pt x="140" y="288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Freeform 13">
              <a:extLst>
                <a:ext uri="{FF2B5EF4-FFF2-40B4-BE49-F238E27FC236}">
                  <a16:creationId xmlns:a16="http://schemas.microsoft.com/office/drawing/2014/main" id="{997E18B7-E2E3-4FFE-A91F-0CD5422C7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947" y="425320"/>
              <a:ext cx="56414" cy="77308"/>
            </a:xfrm>
            <a:custGeom>
              <a:avLst/>
              <a:gdLst/>
              <a:ahLst/>
              <a:cxnLst>
                <a:cxn ang="0">
                  <a:pos x="199" y="279"/>
                </a:cxn>
                <a:cxn ang="0">
                  <a:pos x="101" y="279"/>
                </a:cxn>
                <a:cxn ang="0">
                  <a:pos x="101" y="157"/>
                </a:cxn>
                <a:cxn ang="0">
                  <a:pos x="156" y="157"/>
                </a:cxn>
                <a:cxn ang="0">
                  <a:pos x="169" y="199"/>
                </a:cxn>
                <a:cxn ang="0">
                  <a:pos x="186" y="199"/>
                </a:cxn>
                <a:cxn ang="0">
                  <a:pos x="182" y="144"/>
                </a:cxn>
                <a:cxn ang="0">
                  <a:pos x="186" y="93"/>
                </a:cxn>
                <a:cxn ang="0">
                  <a:pos x="169" y="93"/>
                </a:cxn>
                <a:cxn ang="0">
                  <a:pos x="156" y="136"/>
                </a:cxn>
                <a:cxn ang="0">
                  <a:pos x="101" y="136"/>
                </a:cxn>
                <a:cxn ang="0">
                  <a:pos x="101" y="30"/>
                </a:cxn>
                <a:cxn ang="0">
                  <a:pos x="194" y="30"/>
                </a:cxn>
                <a:cxn ang="0">
                  <a:pos x="207" y="81"/>
                </a:cxn>
                <a:cxn ang="0">
                  <a:pos x="224" y="81"/>
                </a:cxn>
                <a:cxn ang="0">
                  <a:pos x="220" y="0"/>
                </a:cxn>
                <a:cxn ang="0">
                  <a:pos x="203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4" y="309"/>
                </a:cxn>
                <a:cxn ang="0">
                  <a:pos x="237" y="220"/>
                </a:cxn>
                <a:cxn ang="0">
                  <a:pos x="220" y="220"/>
                </a:cxn>
                <a:cxn ang="0">
                  <a:pos x="199" y="279"/>
                </a:cxn>
              </a:cxnLst>
              <a:rect l="0" t="0" r="r" b="b"/>
              <a:pathLst>
                <a:path w="237" h="309">
                  <a:moveTo>
                    <a:pt x="199" y="279"/>
                  </a:moveTo>
                  <a:lnTo>
                    <a:pt x="101" y="279"/>
                  </a:lnTo>
                  <a:lnTo>
                    <a:pt x="101" y="157"/>
                  </a:lnTo>
                  <a:lnTo>
                    <a:pt x="156" y="157"/>
                  </a:lnTo>
                  <a:lnTo>
                    <a:pt x="169" y="199"/>
                  </a:lnTo>
                  <a:lnTo>
                    <a:pt x="186" y="199"/>
                  </a:lnTo>
                  <a:cubicBezTo>
                    <a:pt x="182" y="182"/>
                    <a:pt x="182" y="165"/>
                    <a:pt x="182" y="144"/>
                  </a:cubicBezTo>
                  <a:cubicBezTo>
                    <a:pt x="182" y="127"/>
                    <a:pt x="182" y="110"/>
                    <a:pt x="186" y="93"/>
                  </a:cubicBezTo>
                  <a:lnTo>
                    <a:pt x="169" y="93"/>
                  </a:lnTo>
                  <a:lnTo>
                    <a:pt x="156" y="136"/>
                  </a:lnTo>
                  <a:lnTo>
                    <a:pt x="101" y="136"/>
                  </a:lnTo>
                  <a:lnTo>
                    <a:pt x="101" y="30"/>
                  </a:lnTo>
                  <a:lnTo>
                    <a:pt x="194" y="30"/>
                  </a:lnTo>
                  <a:lnTo>
                    <a:pt x="207" y="81"/>
                  </a:lnTo>
                  <a:lnTo>
                    <a:pt x="224" y="81"/>
                  </a:lnTo>
                  <a:lnTo>
                    <a:pt x="220" y="0"/>
                  </a:lnTo>
                  <a:lnTo>
                    <a:pt x="203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4" y="309"/>
                  </a:lnTo>
                  <a:lnTo>
                    <a:pt x="237" y="220"/>
                  </a:lnTo>
                  <a:lnTo>
                    <a:pt x="220" y="220"/>
                  </a:lnTo>
                  <a:lnTo>
                    <a:pt x="199" y="279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:a16="http://schemas.microsoft.com/office/drawing/2014/main" id="{1900BEDA-4FCF-4C01-9C4F-53AF151772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031" y="425320"/>
              <a:ext cx="119096" cy="99247"/>
            </a:xfrm>
            <a:custGeom>
              <a:avLst/>
              <a:gdLst/>
              <a:ahLst/>
              <a:cxnLst>
                <a:cxn ang="0">
                  <a:pos x="444" y="26"/>
                </a:cxn>
                <a:cxn ang="0">
                  <a:pos x="490" y="17"/>
                </a:cxn>
                <a:cxn ang="0">
                  <a:pos x="490" y="0"/>
                </a:cxn>
                <a:cxn ang="0">
                  <a:pos x="338" y="0"/>
                </a:cxn>
                <a:cxn ang="0">
                  <a:pos x="338" y="17"/>
                </a:cxn>
                <a:cxn ang="0">
                  <a:pos x="380" y="26"/>
                </a:cxn>
                <a:cxn ang="0">
                  <a:pos x="380" y="283"/>
                </a:cxn>
                <a:cxn ang="0">
                  <a:pos x="275" y="283"/>
                </a:cxn>
                <a:cxn ang="0">
                  <a:pos x="275" y="26"/>
                </a:cxn>
                <a:cxn ang="0">
                  <a:pos x="317" y="17"/>
                </a:cxn>
                <a:cxn ang="0">
                  <a:pos x="317" y="0"/>
                </a:cxn>
                <a:cxn ang="0">
                  <a:pos x="169" y="0"/>
                </a:cxn>
                <a:cxn ang="0">
                  <a:pos x="169" y="17"/>
                </a:cxn>
                <a:cxn ang="0">
                  <a:pos x="211" y="26"/>
                </a:cxn>
                <a:cxn ang="0">
                  <a:pos x="211" y="283"/>
                </a:cxn>
                <a:cxn ang="0">
                  <a:pos x="106" y="283"/>
                </a:cxn>
                <a:cxn ang="0">
                  <a:pos x="106" y="26"/>
                </a:cxn>
                <a:cxn ang="0">
                  <a:pos x="148" y="17"/>
                </a:cxn>
                <a:cxn ang="0">
                  <a:pos x="148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457" y="309"/>
                </a:cxn>
                <a:cxn ang="0">
                  <a:pos x="457" y="398"/>
                </a:cxn>
                <a:cxn ang="0">
                  <a:pos x="474" y="398"/>
                </a:cxn>
                <a:cxn ang="0">
                  <a:pos x="495" y="283"/>
                </a:cxn>
                <a:cxn ang="0">
                  <a:pos x="444" y="283"/>
                </a:cxn>
                <a:cxn ang="0">
                  <a:pos x="444" y="26"/>
                </a:cxn>
              </a:cxnLst>
              <a:rect l="0" t="0" r="r" b="b"/>
              <a:pathLst>
                <a:path w="495" h="398">
                  <a:moveTo>
                    <a:pt x="444" y="26"/>
                  </a:moveTo>
                  <a:lnTo>
                    <a:pt x="490" y="17"/>
                  </a:lnTo>
                  <a:lnTo>
                    <a:pt x="490" y="0"/>
                  </a:lnTo>
                  <a:lnTo>
                    <a:pt x="338" y="0"/>
                  </a:lnTo>
                  <a:lnTo>
                    <a:pt x="338" y="17"/>
                  </a:lnTo>
                  <a:lnTo>
                    <a:pt x="380" y="26"/>
                  </a:lnTo>
                  <a:lnTo>
                    <a:pt x="380" y="283"/>
                  </a:lnTo>
                  <a:lnTo>
                    <a:pt x="275" y="283"/>
                  </a:lnTo>
                  <a:lnTo>
                    <a:pt x="275" y="26"/>
                  </a:lnTo>
                  <a:lnTo>
                    <a:pt x="317" y="17"/>
                  </a:lnTo>
                  <a:lnTo>
                    <a:pt x="317" y="0"/>
                  </a:lnTo>
                  <a:lnTo>
                    <a:pt x="169" y="0"/>
                  </a:lnTo>
                  <a:lnTo>
                    <a:pt x="169" y="17"/>
                  </a:lnTo>
                  <a:lnTo>
                    <a:pt x="211" y="26"/>
                  </a:lnTo>
                  <a:lnTo>
                    <a:pt x="211" y="283"/>
                  </a:lnTo>
                  <a:lnTo>
                    <a:pt x="106" y="283"/>
                  </a:lnTo>
                  <a:lnTo>
                    <a:pt x="106" y="26"/>
                  </a:lnTo>
                  <a:lnTo>
                    <a:pt x="148" y="17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457" y="309"/>
                  </a:lnTo>
                  <a:lnTo>
                    <a:pt x="457" y="398"/>
                  </a:lnTo>
                  <a:lnTo>
                    <a:pt x="474" y="398"/>
                  </a:lnTo>
                  <a:lnTo>
                    <a:pt x="495" y="283"/>
                  </a:lnTo>
                  <a:lnTo>
                    <a:pt x="444" y="283"/>
                  </a:lnTo>
                  <a:lnTo>
                    <a:pt x="444" y="26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Freeform 15">
              <a:extLst>
                <a:ext uri="{FF2B5EF4-FFF2-40B4-BE49-F238E27FC236}">
                  <a16:creationId xmlns:a16="http://schemas.microsoft.com/office/drawing/2014/main" id="{B68FD14B-335C-4043-B8A7-A776E214B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618" y="425320"/>
              <a:ext cx="57458" cy="77308"/>
            </a:xfrm>
            <a:custGeom>
              <a:avLst/>
              <a:gdLst/>
              <a:ahLst/>
              <a:cxnLst>
                <a:cxn ang="0">
                  <a:pos x="237" y="220"/>
                </a:cxn>
                <a:cxn ang="0">
                  <a:pos x="224" y="220"/>
                </a:cxn>
                <a:cxn ang="0">
                  <a:pos x="199" y="279"/>
                </a:cxn>
                <a:cxn ang="0">
                  <a:pos x="102" y="279"/>
                </a:cxn>
                <a:cxn ang="0">
                  <a:pos x="102" y="157"/>
                </a:cxn>
                <a:cxn ang="0">
                  <a:pos x="157" y="157"/>
                </a:cxn>
                <a:cxn ang="0">
                  <a:pos x="170" y="199"/>
                </a:cxn>
                <a:cxn ang="0">
                  <a:pos x="186" y="199"/>
                </a:cxn>
                <a:cxn ang="0">
                  <a:pos x="182" y="144"/>
                </a:cxn>
                <a:cxn ang="0">
                  <a:pos x="186" y="93"/>
                </a:cxn>
                <a:cxn ang="0">
                  <a:pos x="174" y="93"/>
                </a:cxn>
                <a:cxn ang="0">
                  <a:pos x="157" y="136"/>
                </a:cxn>
                <a:cxn ang="0">
                  <a:pos x="102" y="136"/>
                </a:cxn>
                <a:cxn ang="0">
                  <a:pos x="102" y="30"/>
                </a:cxn>
                <a:cxn ang="0">
                  <a:pos x="195" y="30"/>
                </a:cxn>
                <a:cxn ang="0">
                  <a:pos x="208" y="81"/>
                </a:cxn>
                <a:cxn ang="0">
                  <a:pos x="224" y="81"/>
                </a:cxn>
                <a:cxn ang="0">
                  <a:pos x="220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9" y="309"/>
                </a:cxn>
                <a:cxn ang="0">
                  <a:pos x="237" y="220"/>
                </a:cxn>
              </a:cxnLst>
              <a:rect l="0" t="0" r="r" b="b"/>
              <a:pathLst>
                <a:path w="237" h="309">
                  <a:moveTo>
                    <a:pt x="237" y="220"/>
                  </a:moveTo>
                  <a:lnTo>
                    <a:pt x="224" y="220"/>
                  </a:lnTo>
                  <a:lnTo>
                    <a:pt x="199" y="279"/>
                  </a:lnTo>
                  <a:lnTo>
                    <a:pt x="102" y="279"/>
                  </a:lnTo>
                  <a:lnTo>
                    <a:pt x="102" y="157"/>
                  </a:lnTo>
                  <a:lnTo>
                    <a:pt x="157" y="157"/>
                  </a:lnTo>
                  <a:lnTo>
                    <a:pt x="170" y="199"/>
                  </a:lnTo>
                  <a:lnTo>
                    <a:pt x="186" y="199"/>
                  </a:lnTo>
                  <a:cubicBezTo>
                    <a:pt x="186" y="182"/>
                    <a:pt x="182" y="165"/>
                    <a:pt x="182" y="144"/>
                  </a:cubicBezTo>
                  <a:cubicBezTo>
                    <a:pt x="182" y="127"/>
                    <a:pt x="186" y="110"/>
                    <a:pt x="186" y="93"/>
                  </a:cubicBezTo>
                  <a:lnTo>
                    <a:pt x="174" y="93"/>
                  </a:lnTo>
                  <a:lnTo>
                    <a:pt x="157" y="136"/>
                  </a:lnTo>
                  <a:lnTo>
                    <a:pt x="102" y="136"/>
                  </a:lnTo>
                  <a:lnTo>
                    <a:pt x="102" y="30"/>
                  </a:lnTo>
                  <a:lnTo>
                    <a:pt x="195" y="30"/>
                  </a:lnTo>
                  <a:lnTo>
                    <a:pt x="208" y="81"/>
                  </a:lnTo>
                  <a:lnTo>
                    <a:pt x="224" y="81"/>
                  </a:lnTo>
                  <a:lnTo>
                    <a:pt x="220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9" y="309"/>
                  </a:lnTo>
                  <a:lnTo>
                    <a:pt x="237" y="22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0" name="Freeform 16">
              <a:extLst>
                <a:ext uri="{FF2B5EF4-FFF2-40B4-BE49-F238E27FC236}">
                  <a16:creationId xmlns:a16="http://schemas.microsoft.com/office/drawing/2014/main" id="{A69810B2-AC0A-429F-BB37-B498DA7AF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747" y="425320"/>
              <a:ext cx="81486" cy="77308"/>
            </a:xfrm>
            <a:custGeom>
              <a:avLst/>
              <a:gdLst/>
              <a:ahLst/>
              <a:cxnLst>
                <a:cxn ang="0">
                  <a:pos x="190" y="17"/>
                </a:cxn>
                <a:cxn ang="0">
                  <a:pos x="236" y="26"/>
                </a:cxn>
                <a:cxn ang="0">
                  <a:pos x="236" y="136"/>
                </a:cxn>
                <a:cxn ang="0">
                  <a:pos x="105" y="136"/>
                </a:cxn>
                <a:cxn ang="0">
                  <a:pos x="105" y="26"/>
                </a:cxn>
                <a:cxn ang="0">
                  <a:pos x="152" y="17"/>
                </a:cxn>
                <a:cxn ang="0">
                  <a:pos x="152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52" y="309"/>
                </a:cxn>
                <a:cxn ang="0">
                  <a:pos x="152" y="292"/>
                </a:cxn>
                <a:cxn ang="0">
                  <a:pos x="105" y="283"/>
                </a:cxn>
                <a:cxn ang="0">
                  <a:pos x="105" y="161"/>
                </a:cxn>
                <a:cxn ang="0">
                  <a:pos x="236" y="161"/>
                </a:cxn>
                <a:cxn ang="0">
                  <a:pos x="236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190" y="0"/>
                </a:cxn>
                <a:cxn ang="0">
                  <a:pos x="190" y="17"/>
                </a:cxn>
              </a:cxnLst>
              <a:rect l="0" t="0" r="r" b="b"/>
              <a:pathLst>
                <a:path w="342" h="309">
                  <a:moveTo>
                    <a:pt x="190" y="17"/>
                  </a:moveTo>
                  <a:lnTo>
                    <a:pt x="236" y="26"/>
                  </a:lnTo>
                  <a:lnTo>
                    <a:pt x="236" y="136"/>
                  </a:lnTo>
                  <a:lnTo>
                    <a:pt x="105" y="136"/>
                  </a:lnTo>
                  <a:lnTo>
                    <a:pt x="105" y="26"/>
                  </a:lnTo>
                  <a:lnTo>
                    <a:pt x="152" y="17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52" y="309"/>
                  </a:lnTo>
                  <a:lnTo>
                    <a:pt x="152" y="292"/>
                  </a:lnTo>
                  <a:lnTo>
                    <a:pt x="105" y="283"/>
                  </a:lnTo>
                  <a:lnTo>
                    <a:pt x="105" y="161"/>
                  </a:lnTo>
                  <a:lnTo>
                    <a:pt x="236" y="161"/>
                  </a:lnTo>
                  <a:lnTo>
                    <a:pt x="236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190" y="0"/>
                  </a:lnTo>
                  <a:lnTo>
                    <a:pt x="19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Freeform 17">
              <a:extLst>
                <a:ext uri="{FF2B5EF4-FFF2-40B4-BE49-F238E27FC236}">
                  <a16:creationId xmlns:a16="http://schemas.microsoft.com/office/drawing/2014/main" id="{96FADF93-F429-4C9F-8507-C0DF6282E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15" y="425320"/>
              <a:ext cx="82532" cy="77308"/>
            </a:xfrm>
            <a:custGeom>
              <a:avLst/>
              <a:gdLst/>
              <a:ahLst/>
              <a:cxnLst>
                <a:cxn ang="0">
                  <a:pos x="190" y="17"/>
                </a:cxn>
                <a:cxn ang="0">
                  <a:pos x="237" y="26"/>
                </a:cxn>
                <a:cxn ang="0">
                  <a:pos x="237" y="30"/>
                </a:cxn>
                <a:cxn ang="0">
                  <a:pos x="106" y="237"/>
                </a:cxn>
                <a:cxn ang="0">
                  <a:pos x="106" y="26"/>
                </a:cxn>
                <a:cxn ang="0">
                  <a:pos x="152" y="17"/>
                </a:cxn>
                <a:cxn ang="0">
                  <a:pos x="152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52" y="309"/>
                </a:cxn>
                <a:cxn ang="0">
                  <a:pos x="152" y="292"/>
                </a:cxn>
                <a:cxn ang="0">
                  <a:pos x="106" y="283"/>
                </a:cxn>
                <a:cxn ang="0">
                  <a:pos x="106" y="279"/>
                </a:cxn>
                <a:cxn ang="0">
                  <a:pos x="237" y="72"/>
                </a:cxn>
                <a:cxn ang="0">
                  <a:pos x="237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190" y="0"/>
                </a:cxn>
                <a:cxn ang="0">
                  <a:pos x="190" y="17"/>
                </a:cxn>
              </a:cxnLst>
              <a:rect l="0" t="0" r="r" b="b"/>
              <a:pathLst>
                <a:path w="342" h="309">
                  <a:moveTo>
                    <a:pt x="190" y="17"/>
                  </a:moveTo>
                  <a:lnTo>
                    <a:pt x="237" y="26"/>
                  </a:lnTo>
                  <a:lnTo>
                    <a:pt x="237" y="30"/>
                  </a:lnTo>
                  <a:lnTo>
                    <a:pt x="106" y="237"/>
                  </a:lnTo>
                  <a:lnTo>
                    <a:pt x="106" y="26"/>
                  </a:lnTo>
                  <a:lnTo>
                    <a:pt x="152" y="17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52" y="309"/>
                  </a:lnTo>
                  <a:lnTo>
                    <a:pt x="152" y="292"/>
                  </a:lnTo>
                  <a:lnTo>
                    <a:pt x="106" y="283"/>
                  </a:lnTo>
                  <a:lnTo>
                    <a:pt x="106" y="279"/>
                  </a:lnTo>
                  <a:lnTo>
                    <a:pt x="237" y="72"/>
                  </a:lnTo>
                  <a:lnTo>
                    <a:pt x="237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190" y="0"/>
                  </a:lnTo>
                  <a:lnTo>
                    <a:pt x="19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 18">
              <a:extLst>
                <a:ext uri="{FF2B5EF4-FFF2-40B4-BE49-F238E27FC236}">
                  <a16:creationId xmlns:a16="http://schemas.microsoft.com/office/drawing/2014/main" id="{AF2E495F-4311-4EA5-A84C-17AC6D96A4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7882" y="425320"/>
              <a:ext cx="58503" cy="77308"/>
            </a:xfrm>
            <a:custGeom>
              <a:avLst/>
              <a:gdLst/>
              <a:ahLst/>
              <a:cxnLst>
                <a:cxn ang="0">
                  <a:pos x="225" y="220"/>
                </a:cxn>
                <a:cxn ang="0">
                  <a:pos x="199" y="279"/>
                </a:cxn>
                <a:cxn ang="0">
                  <a:pos x="106" y="279"/>
                </a:cxn>
                <a:cxn ang="0">
                  <a:pos x="106" y="157"/>
                </a:cxn>
                <a:cxn ang="0">
                  <a:pos x="161" y="157"/>
                </a:cxn>
                <a:cxn ang="0">
                  <a:pos x="174" y="199"/>
                </a:cxn>
                <a:cxn ang="0">
                  <a:pos x="187" y="199"/>
                </a:cxn>
                <a:cxn ang="0">
                  <a:pos x="187" y="144"/>
                </a:cxn>
                <a:cxn ang="0">
                  <a:pos x="187" y="93"/>
                </a:cxn>
                <a:cxn ang="0">
                  <a:pos x="174" y="93"/>
                </a:cxn>
                <a:cxn ang="0">
                  <a:pos x="161" y="136"/>
                </a:cxn>
                <a:cxn ang="0">
                  <a:pos x="106" y="136"/>
                </a:cxn>
                <a:cxn ang="0">
                  <a:pos x="106" y="30"/>
                </a:cxn>
                <a:cxn ang="0">
                  <a:pos x="195" y="30"/>
                </a:cxn>
                <a:cxn ang="0">
                  <a:pos x="212" y="81"/>
                </a:cxn>
                <a:cxn ang="0">
                  <a:pos x="225" y="81"/>
                </a:cxn>
                <a:cxn ang="0">
                  <a:pos x="225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3" y="26"/>
                </a:cxn>
                <a:cxn ang="0">
                  <a:pos x="43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9" y="309"/>
                </a:cxn>
                <a:cxn ang="0">
                  <a:pos x="241" y="220"/>
                </a:cxn>
                <a:cxn ang="0">
                  <a:pos x="225" y="220"/>
                </a:cxn>
              </a:cxnLst>
              <a:rect l="0" t="0" r="r" b="b"/>
              <a:pathLst>
                <a:path w="241" h="309">
                  <a:moveTo>
                    <a:pt x="225" y="220"/>
                  </a:moveTo>
                  <a:lnTo>
                    <a:pt x="199" y="279"/>
                  </a:lnTo>
                  <a:lnTo>
                    <a:pt x="106" y="279"/>
                  </a:lnTo>
                  <a:lnTo>
                    <a:pt x="106" y="157"/>
                  </a:lnTo>
                  <a:lnTo>
                    <a:pt x="161" y="157"/>
                  </a:lnTo>
                  <a:lnTo>
                    <a:pt x="174" y="199"/>
                  </a:lnTo>
                  <a:lnTo>
                    <a:pt x="187" y="199"/>
                  </a:lnTo>
                  <a:lnTo>
                    <a:pt x="187" y="144"/>
                  </a:lnTo>
                  <a:lnTo>
                    <a:pt x="187" y="93"/>
                  </a:lnTo>
                  <a:lnTo>
                    <a:pt x="174" y="93"/>
                  </a:lnTo>
                  <a:lnTo>
                    <a:pt x="161" y="136"/>
                  </a:lnTo>
                  <a:lnTo>
                    <a:pt x="106" y="136"/>
                  </a:lnTo>
                  <a:lnTo>
                    <a:pt x="106" y="30"/>
                  </a:lnTo>
                  <a:lnTo>
                    <a:pt x="195" y="30"/>
                  </a:lnTo>
                  <a:lnTo>
                    <a:pt x="212" y="81"/>
                  </a:lnTo>
                  <a:lnTo>
                    <a:pt x="225" y="81"/>
                  </a:lnTo>
                  <a:lnTo>
                    <a:pt x="225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3" y="26"/>
                  </a:lnTo>
                  <a:lnTo>
                    <a:pt x="43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9" y="309"/>
                  </a:lnTo>
                  <a:lnTo>
                    <a:pt x="241" y="220"/>
                  </a:lnTo>
                  <a:lnTo>
                    <a:pt x="225" y="22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Freeform 19">
              <a:extLst>
                <a:ext uri="{FF2B5EF4-FFF2-40B4-BE49-F238E27FC236}">
                  <a16:creationId xmlns:a16="http://schemas.microsoft.com/office/drawing/2014/main" id="{0C91DDD9-5794-4274-B686-9E10A70174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4785" y="195486"/>
              <a:ext cx="151481" cy="191180"/>
            </a:xfrm>
            <a:custGeom>
              <a:avLst/>
              <a:gdLst/>
              <a:ahLst/>
              <a:cxnLst>
                <a:cxn ang="0">
                  <a:pos x="317" y="774"/>
                </a:cxn>
                <a:cxn ang="0">
                  <a:pos x="587" y="668"/>
                </a:cxn>
                <a:cxn ang="0">
                  <a:pos x="630" y="85"/>
                </a:cxn>
                <a:cxn ang="0">
                  <a:pos x="317" y="0"/>
                </a:cxn>
                <a:cxn ang="0">
                  <a:pos x="160" y="42"/>
                </a:cxn>
                <a:cxn ang="0">
                  <a:pos x="0" y="85"/>
                </a:cxn>
                <a:cxn ang="0">
                  <a:pos x="42" y="668"/>
                </a:cxn>
                <a:cxn ang="0">
                  <a:pos x="160" y="715"/>
                </a:cxn>
                <a:cxn ang="0">
                  <a:pos x="317" y="774"/>
                </a:cxn>
                <a:cxn ang="0">
                  <a:pos x="160" y="76"/>
                </a:cxn>
                <a:cxn ang="0">
                  <a:pos x="160" y="76"/>
                </a:cxn>
                <a:cxn ang="0">
                  <a:pos x="224" y="59"/>
                </a:cxn>
                <a:cxn ang="0">
                  <a:pos x="160" y="161"/>
                </a:cxn>
                <a:cxn ang="0">
                  <a:pos x="105" y="258"/>
                </a:cxn>
                <a:cxn ang="0">
                  <a:pos x="105" y="186"/>
                </a:cxn>
                <a:cxn ang="0">
                  <a:pos x="101" y="93"/>
                </a:cxn>
                <a:cxn ang="0">
                  <a:pos x="160" y="76"/>
                </a:cxn>
                <a:cxn ang="0">
                  <a:pos x="76" y="643"/>
                </a:cxn>
                <a:cxn ang="0">
                  <a:pos x="76" y="643"/>
                </a:cxn>
                <a:cxn ang="0">
                  <a:pos x="55" y="385"/>
                </a:cxn>
                <a:cxn ang="0">
                  <a:pos x="114" y="389"/>
                </a:cxn>
                <a:cxn ang="0">
                  <a:pos x="160" y="313"/>
                </a:cxn>
                <a:cxn ang="0">
                  <a:pos x="228" y="203"/>
                </a:cxn>
                <a:cxn ang="0">
                  <a:pos x="224" y="275"/>
                </a:cxn>
                <a:cxn ang="0">
                  <a:pos x="228" y="397"/>
                </a:cxn>
                <a:cxn ang="0">
                  <a:pos x="317" y="402"/>
                </a:cxn>
                <a:cxn ang="0">
                  <a:pos x="317" y="34"/>
                </a:cxn>
                <a:cxn ang="0">
                  <a:pos x="596" y="110"/>
                </a:cxn>
                <a:cxn ang="0">
                  <a:pos x="575" y="385"/>
                </a:cxn>
                <a:cxn ang="0">
                  <a:pos x="494" y="389"/>
                </a:cxn>
                <a:cxn ang="0">
                  <a:pos x="507" y="156"/>
                </a:cxn>
                <a:cxn ang="0">
                  <a:pos x="410" y="140"/>
                </a:cxn>
                <a:cxn ang="0">
                  <a:pos x="406" y="397"/>
                </a:cxn>
                <a:cxn ang="0">
                  <a:pos x="317" y="402"/>
                </a:cxn>
                <a:cxn ang="0">
                  <a:pos x="317" y="736"/>
                </a:cxn>
                <a:cxn ang="0">
                  <a:pos x="160" y="676"/>
                </a:cxn>
                <a:cxn ang="0">
                  <a:pos x="76" y="643"/>
                </a:cxn>
              </a:cxnLst>
              <a:rect l="0" t="0" r="r" b="b"/>
              <a:pathLst>
                <a:path w="630" h="774">
                  <a:moveTo>
                    <a:pt x="317" y="774"/>
                  </a:moveTo>
                  <a:lnTo>
                    <a:pt x="587" y="668"/>
                  </a:lnTo>
                  <a:lnTo>
                    <a:pt x="630" y="85"/>
                  </a:lnTo>
                  <a:lnTo>
                    <a:pt x="317" y="0"/>
                  </a:lnTo>
                  <a:lnTo>
                    <a:pt x="160" y="42"/>
                  </a:lnTo>
                  <a:lnTo>
                    <a:pt x="0" y="85"/>
                  </a:lnTo>
                  <a:lnTo>
                    <a:pt x="42" y="668"/>
                  </a:lnTo>
                  <a:lnTo>
                    <a:pt x="160" y="715"/>
                  </a:lnTo>
                  <a:lnTo>
                    <a:pt x="317" y="774"/>
                  </a:lnTo>
                  <a:close/>
                  <a:moveTo>
                    <a:pt x="160" y="76"/>
                  </a:moveTo>
                  <a:lnTo>
                    <a:pt x="160" y="76"/>
                  </a:lnTo>
                  <a:lnTo>
                    <a:pt x="224" y="59"/>
                  </a:lnTo>
                  <a:lnTo>
                    <a:pt x="160" y="161"/>
                  </a:lnTo>
                  <a:lnTo>
                    <a:pt x="105" y="258"/>
                  </a:lnTo>
                  <a:lnTo>
                    <a:pt x="105" y="186"/>
                  </a:lnTo>
                  <a:lnTo>
                    <a:pt x="101" y="93"/>
                  </a:lnTo>
                  <a:lnTo>
                    <a:pt x="160" y="76"/>
                  </a:lnTo>
                  <a:close/>
                  <a:moveTo>
                    <a:pt x="76" y="643"/>
                  </a:moveTo>
                  <a:lnTo>
                    <a:pt x="76" y="643"/>
                  </a:lnTo>
                  <a:lnTo>
                    <a:pt x="55" y="385"/>
                  </a:lnTo>
                  <a:lnTo>
                    <a:pt x="114" y="389"/>
                  </a:lnTo>
                  <a:lnTo>
                    <a:pt x="160" y="313"/>
                  </a:lnTo>
                  <a:lnTo>
                    <a:pt x="228" y="203"/>
                  </a:lnTo>
                  <a:lnTo>
                    <a:pt x="224" y="275"/>
                  </a:lnTo>
                  <a:lnTo>
                    <a:pt x="228" y="397"/>
                  </a:lnTo>
                  <a:lnTo>
                    <a:pt x="317" y="402"/>
                  </a:lnTo>
                  <a:lnTo>
                    <a:pt x="317" y="34"/>
                  </a:lnTo>
                  <a:lnTo>
                    <a:pt x="596" y="110"/>
                  </a:lnTo>
                  <a:lnTo>
                    <a:pt x="575" y="385"/>
                  </a:lnTo>
                  <a:lnTo>
                    <a:pt x="494" y="389"/>
                  </a:lnTo>
                  <a:lnTo>
                    <a:pt x="507" y="156"/>
                  </a:lnTo>
                  <a:lnTo>
                    <a:pt x="410" y="140"/>
                  </a:lnTo>
                  <a:lnTo>
                    <a:pt x="406" y="397"/>
                  </a:lnTo>
                  <a:lnTo>
                    <a:pt x="317" y="402"/>
                  </a:lnTo>
                  <a:lnTo>
                    <a:pt x="317" y="736"/>
                  </a:lnTo>
                  <a:lnTo>
                    <a:pt x="160" y="676"/>
                  </a:lnTo>
                  <a:lnTo>
                    <a:pt x="76" y="643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106530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/>
          <p:cNvSpPr/>
          <p:nvPr/>
        </p:nvSpPr>
        <p:spPr>
          <a:xfrm>
            <a:off x="211392" y="2148817"/>
            <a:ext cx="82575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 учётом стремительного развития генетических технологий необходимо выстроить современную систему подготовки кадров.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11392" y="5868525"/>
            <a:ext cx="82575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Необходимо обеспечить возможность работать на самом современном оборудовании для решения самых сложных исследовательских задач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11392" y="984980"/>
            <a:ext cx="8257598" cy="87716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95000"/>
              </a:lnSpc>
              <a:defRPr/>
            </a:pP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Поручение Президента Российской Федерации В. В. Путина Правительству Российской Федерации от 06 июня 2020 года</a:t>
            </a:r>
            <a:b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по развитию отечественной генетики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84849" y="117779"/>
            <a:ext cx="967739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Программа развития генетических технологий в России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2950" y="1089542"/>
            <a:ext cx="3661042" cy="4972519"/>
          </a:xfrm>
          <a:prstGeom prst="rect">
            <a:avLst/>
          </a:prstGeom>
        </p:spPr>
      </p:pic>
      <p:sp>
        <p:nvSpPr>
          <p:cNvPr id="25" name="Прямоугольник 24"/>
          <p:cNvSpPr/>
          <p:nvPr/>
        </p:nvSpPr>
        <p:spPr>
          <a:xfrm>
            <a:off x="742949" y="2996005"/>
            <a:ext cx="772604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Запустить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отдельные учебные курсы и дисциплины (модули) по генетике для общеобразовательных организаций и организаций дополнительного образования детей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Организовать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повышения квалификации педагогических работников общеобразовательных организаций и организаций дополнительного образования детей в области преподавания генетики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Вдохновить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подрастающее поколение стать первопроходцами в сфере генетики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38" y="139453"/>
            <a:ext cx="1352554" cy="370059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92" y="3089248"/>
            <a:ext cx="444960" cy="444960"/>
          </a:xfrm>
          <a:prstGeom prst="rect">
            <a:avLst/>
          </a:prstGeom>
        </p:spPr>
      </p:pic>
      <p:pic>
        <p:nvPicPr>
          <p:cNvPr id="36" name="Рисунок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92" y="4204686"/>
            <a:ext cx="444960" cy="444960"/>
          </a:xfrm>
          <a:prstGeom prst="rect">
            <a:avLst/>
          </a:prstGeom>
        </p:spPr>
      </p:pic>
      <p:pic>
        <p:nvPicPr>
          <p:cNvPr id="39" name="Рисунок 3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92" y="5293376"/>
            <a:ext cx="444960" cy="44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274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66253" y="103574"/>
            <a:ext cx="9437807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Генетика в современной школе. Новое качество образования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6324" y="182583"/>
            <a:ext cx="1352554" cy="370059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11392" y="2279427"/>
            <a:ext cx="613132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Генетические технологии, в том числе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секвенирование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и редактирование генома, становятся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повседневной практикой</a:t>
            </a:r>
            <a:r>
              <a:rPr lang="ru-RU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медицине, сельском хозяйстве, охране природы, микробиологической промышленности.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Дети, которые сейчас обучаются в средней школе, достигнут совершеннолетия уже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новой генетической эпохе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– с новыми услугами и профессиями и рабочими местами. Важно подготовить их к новому миру и обеспечить необходимыми знаниями. 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Для этого необходимо в кротчайшие сроки обеспечить массовую подготовку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высококвалифицированных кадров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области генетики. </a:t>
            </a: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617" y="2070340"/>
            <a:ext cx="5810547" cy="3870604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1392" y="984980"/>
            <a:ext cx="11844722" cy="121571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Современная молекулярная генетика </a:t>
            </a: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– это комплексная междисциплинарная область,</a:t>
            </a:r>
            <a:b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которая предполагает знания химии нуклеиновых кислот и белков, </a:t>
            </a:r>
            <a:r>
              <a:rPr lang="ru-RU" sz="2000" b="1" spc="-40" dirty="0" err="1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биоинформатики</a:t>
            </a: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статистики и математики</a:t>
            </a:r>
          </a:p>
          <a:p>
            <a:pPr>
              <a:lnSpc>
                <a:spcPct val="95000"/>
              </a:lnSpc>
              <a:defRPr/>
            </a:pPr>
            <a:endParaRPr lang="ru-RU" sz="2000" b="1" spc="-40" dirty="0">
              <a:gradFill>
                <a:gsLst>
                  <a:gs pos="88000">
                    <a:srgbClr val="00B0F0"/>
                  </a:gs>
                  <a:gs pos="0">
                    <a:srgbClr val="2D2B8D"/>
                  </a:gs>
                </a:gsLst>
                <a:lin ang="2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31090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34" name="Группа 33"/>
          <p:cNvGrpSpPr/>
          <p:nvPr/>
        </p:nvGrpSpPr>
        <p:grpSpPr>
          <a:xfrm>
            <a:off x="10773550" y="110218"/>
            <a:ext cx="1268960" cy="438775"/>
            <a:chOff x="254665" y="195486"/>
            <a:chExt cx="951720" cy="329081"/>
          </a:xfrm>
        </p:grpSpPr>
        <p:sp>
          <p:nvSpPr>
            <p:cNvPr id="35" name="Freeform 6">
              <a:extLst>
                <a:ext uri="{FF2B5EF4-FFF2-40B4-BE49-F238E27FC236}">
                  <a16:creationId xmlns:a16="http://schemas.microsoft.com/office/drawing/2014/main" id="{8EF519E2-E53C-4D9E-B400-08D67129D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799" y="350101"/>
              <a:ext cx="362510" cy="20894"/>
            </a:xfrm>
            <a:custGeom>
              <a:avLst/>
              <a:gdLst/>
              <a:ahLst/>
              <a:cxnLst>
                <a:cxn ang="0">
                  <a:pos x="1505" y="0"/>
                </a:cxn>
                <a:cxn ang="0">
                  <a:pos x="0" y="0"/>
                </a:cxn>
                <a:cxn ang="0">
                  <a:pos x="0" y="84"/>
                </a:cxn>
                <a:cxn ang="0">
                  <a:pos x="1509" y="84"/>
                </a:cxn>
                <a:cxn ang="0">
                  <a:pos x="1505" y="0"/>
                </a:cxn>
              </a:cxnLst>
              <a:rect l="0" t="0" r="r" b="b"/>
              <a:pathLst>
                <a:path w="1509" h="84">
                  <a:moveTo>
                    <a:pt x="1505" y="0"/>
                  </a:moveTo>
                  <a:lnTo>
                    <a:pt x="0" y="0"/>
                  </a:lnTo>
                  <a:lnTo>
                    <a:pt x="0" y="84"/>
                  </a:lnTo>
                  <a:lnTo>
                    <a:pt x="1509" y="84"/>
                  </a:lnTo>
                  <a:lnTo>
                    <a:pt x="1505" y="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6" name="Freeform 7">
              <a:extLst>
                <a:ext uri="{FF2B5EF4-FFF2-40B4-BE49-F238E27FC236}">
                  <a16:creationId xmlns:a16="http://schemas.microsoft.com/office/drawing/2014/main" id="{EB5A74A1-76B1-403A-8FB8-3FBCC4A7FA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96" y="350101"/>
              <a:ext cx="362510" cy="20894"/>
            </a:xfrm>
            <a:custGeom>
              <a:avLst/>
              <a:gdLst/>
              <a:ahLst/>
              <a:cxnLst>
                <a:cxn ang="0">
                  <a:pos x="1510" y="0"/>
                </a:cxn>
                <a:cxn ang="0">
                  <a:pos x="9" y="0"/>
                </a:cxn>
                <a:cxn ang="0">
                  <a:pos x="0" y="84"/>
                </a:cxn>
                <a:cxn ang="0">
                  <a:pos x="1510" y="84"/>
                </a:cxn>
                <a:cxn ang="0">
                  <a:pos x="1510" y="0"/>
                </a:cxn>
              </a:cxnLst>
              <a:rect l="0" t="0" r="r" b="b"/>
              <a:pathLst>
                <a:path w="1510" h="84">
                  <a:moveTo>
                    <a:pt x="1510" y="0"/>
                  </a:moveTo>
                  <a:lnTo>
                    <a:pt x="9" y="0"/>
                  </a:lnTo>
                  <a:lnTo>
                    <a:pt x="0" y="84"/>
                  </a:lnTo>
                  <a:lnTo>
                    <a:pt x="1510" y="84"/>
                  </a:lnTo>
                  <a:lnTo>
                    <a:pt x="1510" y="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8" name="Freeform 8">
              <a:extLst>
                <a:ext uri="{FF2B5EF4-FFF2-40B4-BE49-F238E27FC236}">
                  <a16:creationId xmlns:a16="http://schemas.microsoft.com/office/drawing/2014/main" id="{8141FBEA-CB09-4617-90BF-6E4515E5EA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65" y="425320"/>
              <a:ext cx="82532" cy="77308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48" y="309"/>
                </a:cxn>
                <a:cxn ang="0">
                  <a:pos x="148" y="292"/>
                </a:cxn>
                <a:cxn ang="0">
                  <a:pos x="106" y="283"/>
                </a:cxn>
                <a:cxn ang="0">
                  <a:pos x="106" y="30"/>
                </a:cxn>
                <a:cxn ang="0">
                  <a:pos x="232" y="30"/>
                </a:cxn>
                <a:cxn ang="0">
                  <a:pos x="232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0" y="0"/>
                </a:cxn>
                <a:cxn ang="0">
                  <a:pos x="0" y="17"/>
                </a:cxn>
              </a:cxnLst>
              <a:rect l="0" t="0" r="r" b="b"/>
              <a:pathLst>
                <a:path w="342" h="309">
                  <a:moveTo>
                    <a:pt x="0" y="17"/>
                  </a:move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48" y="309"/>
                  </a:lnTo>
                  <a:lnTo>
                    <a:pt x="148" y="292"/>
                  </a:lnTo>
                  <a:lnTo>
                    <a:pt x="106" y="283"/>
                  </a:lnTo>
                  <a:lnTo>
                    <a:pt x="106" y="30"/>
                  </a:lnTo>
                  <a:lnTo>
                    <a:pt x="232" y="30"/>
                  </a:lnTo>
                  <a:lnTo>
                    <a:pt x="232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0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9" name="Freeform 9">
              <a:extLst>
                <a:ext uri="{FF2B5EF4-FFF2-40B4-BE49-F238E27FC236}">
                  <a16:creationId xmlns:a16="http://schemas.microsoft.com/office/drawing/2014/main" id="{48B219EA-8104-447D-9B8C-156A030698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822" y="425320"/>
              <a:ext cx="56414" cy="7730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139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39" y="309"/>
                </a:cxn>
                <a:cxn ang="0">
                  <a:pos x="156" y="309"/>
                </a:cxn>
                <a:cxn ang="0">
                  <a:pos x="156" y="292"/>
                </a:cxn>
                <a:cxn ang="0">
                  <a:pos x="139" y="288"/>
                </a:cxn>
                <a:cxn ang="0">
                  <a:pos x="101" y="283"/>
                </a:cxn>
                <a:cxn ang="0">
                  <a:pos x="101" y="178"/>
                </a:cxn>
                <a:cxn ang="0">
                  <a:pos x="127" y="178"/>
                </a:cxn>
                <a:cxn ang="0">
                  <a:pos x="139" y="178"/>
                </a:cxn>
                <a:cxn ang="0">
                  <a:pos x="236" y="81"/>
                </a:cxn>
                <a:cxn ang="0">
                  <a:pos x="148" y="0"/>
                </a:cxn>
                <a:cxn ang="0">
                  <a:pos x="139" y="161"/>
                </a:cxn>
                <a:cxn ang="0">
                  <a:pos x="139" y="161"/>
                </a:cxn>
                <a:cxn ang="0">
                  <a:pos x="118" y="161"/>
                </a:cxn>
                <a:cxn ang="0">
                  <a:pos x="101" y="161"/>
                </a:cxn>
                <a:cxn ang="0">
                  <a:pos x="101" y="21"/>
                </a:cxn>
                <a:cxn ang="0">
                  <a:pos x="118" y="21"/>
                </a:cxn>
                <a:cxn ang="0">
                  <a:pos x="139" y="26"/>
                </a:cxn>
                <a:cxn ang="0">
                  <a:pos x="173" y="93"/>
                </a:cxn>
                <a:cxn ang="0">
                  <a:pos x="139" y="161"/>
                </a:cxn>
              </a:cxnLst>
              <a:rect l="0" t="0" r="r" b="b"/>
              <a:pathLst>
                <a:path w="236" h="309">
                  <a:moveTo>
                    <a:pt x="148" y="0"/>
                  </a:moveTo>
                  <a:lnTo>
                    <a:pt x="139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39" y="309"/>
                  </a:lnTo>
                  <a:lnTo>
                    <a:pt x="156" y="309"/>
                  </a:lnTo>
                  <a:lnTo>
                    <a:pt x="156" y="292"/>
                  </a:lnTo>
                  <a:lnTo>
                    <a:pt x="139" y="288"/>
                  </a:lnTo>
                  <a:lnTo>
                    <a:pt x="101" y="283"/>
                  </a:lnTo>
                  <a:lnTo>
                    <a:pt x="101" y="178"/>
                  </a:lnTo>
                  <a:lnTo>
                    <a:pt x="127" y="178"/>
                  </a:lnTo>
                  <a:lnTo>
                    <a:pt x="139" y="178"/>
                  </a:lnTo>
                  <a:cubicBezTo>
                    <a:pt x="203" y="174"/>
                    <a:pt x="236" y="144"/>
                    <a:pt x="236" y="81"/>
                  </a:cubicBezTo>
                  <a:cubicBezTo>
                    <a:pt x="236" y="26"/>
                    <a:pt x="198" y="0"/>
                    <a:pt x="148" y="0"/>
                  </a:cubicBezTo>
                  <a:close/>
                  <a:moveTo>
                    <a:pt x="139" y="161"/>
                  </a:moveTo>
                  <a:lnTo>
                    <a:pt x="139" y="161"/>
                  </a:lnTo>
                  <a:lnTo>
                    <a:pt x="118" y="161"/>
                  </a:lnTo>
                  <a:lnTo>
                    <a:pt x="101" y="161"/>
                  </a:lnTo>
                  <a:lnTo>
                    <a:pt x="101" y="21"/>
                  </a:lnTo>
                  <a:lnTo>
                    <a:pt x="118" y="21"/>
                  </a:lnTo>
                  <a:cubicBezTo>
                    <a:pt x="122" y="21"/>
                    <a:pt x="131" y="21"/>
                    <a:pt x="139" y="26"/>
                  </a:cubicBezTo>
                  <a:cubicBezTo>
                    <a:pt x="156" y="30"/>
                    <a:pt x="173" y="51"/>
                    <a:pt x="173" y="93"/>
                  </a:cubicBezTo>
                  <a:cubicBezTo>
                    <a:pt x="173" y="123"/>
                    <a:pt x="165" y="152"/>
                    <a:pt x="139" y="161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0" name="Freeform 10">
              <a:extLst>
                <a:ext uri="{FF2B5EF4-FFF2-40B4-BE49-F238E27FC236}">
                  <a16:creationId xmlns:a16="http://schemas.microsoft.com/office/drawing/2014/main" id="{71F453EE-6CA0-49B2-BA17-C90BA53D69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906" y="424275"/>
              <a:ext cx="76263" cy="79397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56" y="0"/>
                </a:cxn>
                <a:cxn ang="0">
                  <a:pos x="0" y="156"/>
                </a:cxn>
                <a:cxn ang="0">
                  <a:pos x="156" y="317"/>
                </a:cxn>
                <a:cxn ang="0">
                  <a:pos x="160" y="317"/>
                </a:cxn>
                <a:cxn ang="0">
                  <a:pos x="317" y="156"/>
                </a:cxn>
                <a:cxn ang="0">
                  <a:pos x="160" y="0"/>
                </a:cxn>
                <a:cxn ang="0">
                  <a:pos x="160" y="300"/>
                </a:cxn>
                <a:cxn ang="0">
                  <a:pos x="160" y="300"/>
                </a:cxn>
                <a:cxn ang="0">
                  <a:pos x="156" y="300"/>
                </a:cxn>
                <a:cxn ang="0">
                  <a:pos x="72" y="148"/>
                </a:cxn>
                <a:cxn ang="0">
                  <a:pos x="156" y="17"/>
                </a:cxn>
                <a:cxn ang="0">
                  <a:pos x="245" y="169"/>
                </a:cxn>
                <a:cxn ang="0">
                  <a:pos x="160" y="300"/>
                </a:cxn>
              </a:cxnLst>
              <a:rect l="0" t="0" r="r" b="b"/>
              <a:pathLst>
                <a:path w="317" h="317">
                  <a:moveTo>
                    <a:pt x="160" y="0"/>
                  </a:moveTo>
                  <a:lnTo>
                    <a:pt x="156" y="0"/>
                  </a:lnTo>
                  <a:cubicBezTo>
                    <a:pt x="55" y="0"/>
                    <a:pt x="0" y="55"/>
                    <a:pt x="0" y="156"/>
                  </a:cubicBezTo>
                  <a:cubicBezTo>
                    <a:pt x="0" y="262"/>
                    <a:pt x="55" y="317"/>
                    <a:pt x="156" y="317"/>
                  </a:cubicBezTo>
                  <a:lnTo>
                    <a:pt x="160" y="317"/>
                  </a:lnTo>
                  <a:cubicBezTo>
                    <a:pt x="258" y="317"/>
                    <a:pt x="317" y="262"/>
                    <a:pt x="317" y="156"/>
                  </a:cubicBezTo>
                  <a:cubicBezTo>
                    <a:pt x="317" y="55"/>
                    <a:pt x="262" y="0"/>
                    <a:pt x="160" y="0"/>
                  </a:cubicBezTo>
                  <a:close/>
                  <a:moveTo>
                    <a:pt x="160" y="300"/>
                  </a:moveTo>
                  <a:lnTo>
                    <a:pt x="160" y="300"/>
                  </a:lnTo>
                  <a:lnTo>
                    <a:pt x="156" y="300"/>
                  </a:lnTo>
                  <a:cubicBezTo>
                    <a:pt x="110" y="296"/>
                    <a:pt x="72" y="258"/>
                    <a:pt x="72" y="148"/>
                  </a:cubicBezTo>
                  <a:cubicBezTo>
                    <a:pt x="72" y="55"/>
                    <a:pt x="106" y="21"/>
                    <a:pt x="156" y="17"/>
                  </a:cubicBezTo>
                  <a:cubicBezTo>
                    <a:pt x="207" y="21"/>
                    <a:pt x="245" y="63"/>
                    <a:pt x="245" y="169"/>
                  </a:cubicBezTo>
                  <a:cubicBezTo>
                    <a:pt x="245" y="232"/>
                    <a:pt x="220" y="300"/>
                    <a:pt x="160" y="300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1" name="Freeform 11">
              <a:extLst>
                <a:ext uri="{FF2B5EF4-FFF2-40B4-BE49-F238E27FC236}">
                  <a16:creationId xmlns:a16="http://schemas.microsoft.com/office/drawing/2014/main" id="{4B9A3C2E-DDB2-405E-8DC4-3D9B93F9F0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929" y="424275"/>
              <a:ext cx="69994" cy="79397"/>
            </a:xfrm>
            <a:custGeom>
              <a:avLst/>
              <a:gdLst/>
              <a:ahLst/>
              <a:cxnLst>
                <a:cxn ang="0">
                  <a:pos x="190" y="296"/>
                </a:cxn>
                <a:cxn ang="0">
                  <a:pos x="72" y="156"/>
                </a:cxn>
                <a:cxn ang="0">
                  <a:pos x="173" y="21"/>
                </a:cxn>
                <a:cxn ang="0">
                  <a:pos x="266" y="101"/>
                </a:cxn>
                <a:cxn ang="0">
                  <a:pos x="283" y="101"/>
                </a:cxn>
                <a:cxn ang="0">
                  <a:pos x="283" y="17"/>
                </a:cxn>
                <a:cxn ang="0">
                  <a:pos x="262" y="17"/>
                </a:cxn>
                <a:cxn ang="0">
                  <a:pos x="165" y="0"/>
                </a:cxn>
                <a:cxn ang="0">
                  <a:pos x="0" y="152"/>
                </a:cxn>
                <a:cxn ang="0">
                  <a:pos x="165" y="317"/>
                </a:cxn>
                <a:cxn ang="0">
                  <a:pos x="292" y="287"/>
                </a:cxn>
                <a:cxn ang="0">
                  <a:pos x="292" y="241"/>
                </a:cxn>
                <a:cxn ang="0">
                  <a:pos x="283" y="241"/>
                </a:cxn>
                <a:cxn ang="0">
                  <a:pos x="190" y="296"/>
                </a:cxn>
              </a:cxnLst>
              <a:rect l="0" t="0" r="r" b="b"/>
              <a:pathLst>
                <a:path w="292" h="317">
                  <a:moveTo>
                    <a:pt x="190" y="296"/>
                  </a:moveTo>
                  <a:cubicBezTo>
                    <a:pt x="114" y="296"/>
                    <a:pt x="72" y="224"/>
                    <a:pt x="72" y="156"/>
                  </a:cubicBezTo>
                  <a:cubicBezTo>
                    <a:pt x="72" y="80"/>
                    <a:pt x="110" y="21"/>
                    <a:pt x="173" y="21"/>
                  </a:cubicBezTo>
                  <a:cubicBezTo>
                    <a:pt x="224" y="21"/>
                    <a:pt x="258" y="51"/>
                    <a:pt x="266" y="101"/>
                  </a:cubicBezTo>
                  <a:lnTo>
                    <a:pt x="283" y="101"/>
                  </a:lnTo>
                  <a:lnTo>
                    <a:pt x="283" y="17"/>
                  </a:lnTo>
                  <a:lnTo>
                    <a:pt x="262" y="17"/>
                  </a:lnTo>
                  <a:cubicBezTo>
                    <a:pt x="233" y="8"/>
                    <a:pt x="199" y="0"/>
                    <a:pt x="165" y="0"/>
                  </a:cubicBezTo>
                  <a:cubicBezTo>
                    <a:pt x="76" y="0"/>
                    <a:pt x="0" y="47"/>
                    <a:pt x="0" y="152"/>
                  </a:cubicBezTo>
                  <a:cubicBezTo>
                    <a:pt x="0" y="254"/>
                    <a:pt x="68" y="317"/>
                    <a:pt x="165" y="317"/>
                  </a:cubicBezTo>
                  <a:cubicBezTo>
                    <a:pt x="237" y="317"/>
                    <a:pt x="262" y="300"/>
                    <a:pt x="292" y="287"/>
                  </a:cubicBezTo>
                  <a:lnTo>
                    <a:pt x="292" y="241"/>
                  </a:lnTo>
                  <a:lnTo>
                    <a:pt x="283" y="241"/>
                  </a:lnTo>
                  <a:cubicBezTo>
                    <a:pt x="271" y="279"/>
                    <a:pt x="228" y="296"/>
                    <a:pt x="190" y="296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2" name="Freeform 12">
              <a:extLst>
                <a:ext uri="{FF2B5EF4-FFF2-40B4-BE49-F238E27FC236}">
                  <a16:creationId xmlns:a16="http://schemas.microsoft.com/office/drawing/2014/main" id="{97B13DAB-6D92-4ADF-AEAD-3ABF38B500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3595" y="425320"/>
              <a:ext cx="60593" cy="77308"/>
            </a:xfrm>
            <a:custGeom>
              <a:avLst/>
              <a:gdLst/>
              <a:ahLst/>
              <a:cxnLst>
                <a:cxn ang="0">
                  <a:pos x="174" y="148"/>
                </a:cxn>
                <a:cxn ang="0">
                  <a:pos x="174" y="144"/>
                </a:cxn>
                <a:cxn ang="0">
                  <a:pos x="241" y="72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40" y="309"/>
                </a:cxn>
                <a:cxn ang="0">
                  <a:pos x="148" y="309"/>
                </a:cxn>
                <a:cxn ang="0">
                  <a:pos x="254" y="228"/>
                </a:cxn>
                <a:cxn ang="0">
                  <a:pos x="174" y="148"/>
                </a:cxn>
                <a:cxn ang="0">
                  <a:pos x="102" y="21"/>
                </a:cxn>
                <a:cxn ang="0">
                  <a:pos x="102" y="21"/>
                </a:cxn>
                <a:cxn ang="0">
                  <a:pos x="140" y="26"/>
                </a:cxn>
                <a:cxn ang="0">
                  <a:pos x="174" y="81"/>
                </a:cxn>
                <a:cxn ang="0">
                  <a:pos x="140" y="136"/>
                </a:cxn>
                <a:cxn ang="0">
                  <a:pos x="127" y="140"/>
                </a:cxn>
                <a:cxn ang="0">
                  <a:pos x="102" y="140"/>
                </a:cxn>
                <a:cxn ang="0">
                  <a:pos x="102" y="21"/>
                </a:cxn>
                <a:cxn ang="0">
                  <a:pos x="140" y="288"/>
                </a:cxn>
                <a:cxn ang="0">
                  <a:pos x="140" y="288"/>
                </a:cxn>
                <a:cxn ang="0">
                  <a:pos x="102" y="271"/>
                </a:cxn>
                <a:cxn ang="0">
                  <a:pos x="102" y="157"/>
                </a:cxn>
                <a:cxn ang="0">
                  <a:pos x="127" y="157"/>
                </a:cxn>
                <a:cxn ang="0">
                  <a:pos x="140" y="157"/>
                </a:cxn>
                <a:cxn ang="0">
                  <a:pos x="190" y="228"/>
                </a:cxn>
                <a:cxn ang="0">
                  <a:pos x="140" y="288"/>
                </a:cxn>
              </a:cxnLst>
              <a:rect l="0" t="0" r="r" b="b"/>
              <a:pathLst>
                <a:path w="254" h="309">
                  <a:moveTo>
                    <a:pt x="174" y="148"/>
                  </a:moveTo>
                  <a:lnTo>
                    <a:pt x="174" y="144"/>
                  </a:lnTo>
                  <a:cubicBezTo>
                    <a:pt x="212" y="136"/>
                    <a:pt x="241" y="110"/>
                    <a:pt x="241" y="72"/>
                  </a:cubicBezTo>
                  <a:cubicBezTo>
                    <a:pt x="241" y="21"/>
                    <a:pt x="199" y="0"/>
                    <a:pt x="140" y="0"/>
                  </a:cubicBez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40" y="309"/>
                  </a:lnTo>
                  <a:lnTo>
                    <a:pt x="148" y="309"/>
                  </a:lnTo>
                  <a:cubicBezTo>
                    <a:pt x="207" y="309"/>
                    <a:pt x="254" y="279"/>
                    <a:pt x="254" y="228"/>
                  </a:cubicBezTo>
                  <a:cubicBezTo>
                    <a:pt x="254" y="174"/>
                    <a:pt x="224" y="152"/>
                    <a:pt x="174" y="148"/>
                  </a:cubicBezTo>
                  <a:close/>
                  <a:moveTo>
                    <a:pt x="102" y="21"/>
                  </a:moveTo>
                  <a:lnTo>
                    <a:pt x="102" y="21"/>
                  </a:lnTo>
                  <a:cubicBezTo>
                    <a:pt x="114" y="21"/>
                    <a:pt x="127" y="21"/>
                    <a:pt x="140" y="26"/>
                  </a:cubicBezTo>
                  <a:cubicBezTo>
                    <a:pt x="161" y="30"/>
                    <a:pt x="174" y="47"/>
                    <a:pt x="174" y="81"/>
                  </a:cubicBezTo>
                  <a:cubicBezTo>
                    <a:pt x="174" y="106"/>
                    <a:pt x="165" y="131"/>
                    <a:pt x="140" y="136"/>
                  </a:cubicBezTo>
                  <a:cubicBezTo>
                    <a:pt x="135" y="136"/>
                    <a:pt x="131" y="140"/>
                    <a:pt x="127" y="140"/>
                  </a:cubicBezTo>
                  <a:lnTo>
                    <a:pt x="102" y="140"/>
                  </a:lnTo>
                  <a:lnTo>
                    <a:pt x="102" y="21"/>
                  </a:lnTo>
                  <a:close/>
                  <a:moveTo>
                    <a:pt x="140" y="288"/>
                  </a:moveTo>
                  <a:lnTo>
                    <a:pt x="140" y="288"/>
                  </a:lnTo>
                  <a:cubicBezTo>
                    <a:pt x="123" y="288"/>
                    <a:pt x="110" y="279"/>
                    <a:pt x="102" y="271"/>
                  </a:cubicBezTo>
                  <a:lnTo>
                    <a:pt x="102" y="157"/>
                  </a:lnTo>
                  <a:lnTo>
                    <a:pt x="127" y="157"/>
                  </a:lnTo>
                  <a:lnTo>
                    <a:pt x="140" y="157"/>
                  </a:lnTo>
                  <a:cubicBezTo>
                    <a:pt x="174" y="165"/>
                    <a:pt x="190" y="190"/>
                    <a:pt x="190" y="228"/>
                  </a:cubicBezTo>
                  <a:cubicBezTo>
                    <a:pt x="190" y="262"/>
                    <a:pt x="174" y="288"/>
                    <a:pt x="140" y="288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3" name="Freeform 13">
              <a:extLst>
                <a:ext uri="{FF2B5EF4-FFF2-40B4-BE49-F238E27FC236}">
                  <a16:creationId xmlns:a16="http://schemas.microsoft.com/office/drawing/2014/main" id="{997E18B7-E2E3-4FFE-A91F-0CD5422C7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947" y="425320"/>
              <a:ext cx="56414" cy="77308"/>
            </a:xfrm>
            <a:custGeom>
              <a:avLst/>
              <a:gdLst/>
              <a:ahLst/>
              <a:cxnLst>
                <a:cxn ang="0">
                  <a:pos x="199" y="279"/>
                </a:cxn>
                <a:cxn ang="0">
                  <a:pos x="101" y="279"/>
                </a:cxn>
                <a:cxn ang="0">
                  <a:pos x="101" y="157"/>
                </a:cxn>
                <a:cxn ang="0">
                  <a:pos x="156" y="157"/>
                </a:cxn>
                <a:cxn ang="0">
                  <a:pos x="169" y="199"/>
                </a:cxn>
                <a:cxn ang="0">
                  <a:pos x="186" y="199"/>
                </a:cxn>
                <a:cxn ang="0">
                  <a:pos x="182" y="144"/>
                </a:cxn>
                <a:cxn ang="0">
                  <a:pos x="186" y="93"/>
                </a:cxn>
                <a:cxn ang="0">
                  <a:pos x="169" y="93"/>
                </a:cxn>
                <a:cxn ang="0">
                  <a:pos x="156" y="136"/>
                </a:cxn>
                <a:cxn ang="0">
                  <a:pos x="101" y="136"/>
                </a:cxn>
                <a:cxn ang="0">
                  <a:pos x="101" y="30"/>
                </a:cxn>
                <a:cxn ang="0">
                  <a:pos x="194" y="30"/>
                </a:cxn>
                <a:cxn ang="0">
                  <a:pos x="207" y="81"/>
                </a:cxn>
                <a:cxn ang="0">
                  <a:pos x="224" y="81"/>
                </a:cxn>
                <a:cxn ang="0">
                  <a:pos x="220" y="0"/>
                </a:cxn>
                <a:cxn ang="0">
                  <a:pos x="203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4" y="309"/>
                </a:cxn>
                <a:cxn ang="0">
                  <a:pos x="237" y="220"/>
                </a:cxn>
                <a:cxn ang="0">
                  <a:pos x="220" y="220"/>
                </a:cxn>
                <a:cxn ang="0">
                  <a:pos x="199" y="279"/>
                </a:cxn>
              </a:cxnLst>
              <a:rect l="0" t="0" r="r" b="b"/>
              <a:pathLst>
                <a:path w="237" h="309">
                  <a:moveTo>
                    <a:pt x="199" y="279"/>
                  </a:moveTo>
                  <a:lnTo>
                    <a:pt x="101" y="279"/>
                  </a:lnTo>
                  <a:lnTo>
                    <a:pt x="101" y="157"/>
                  </a:lnTo>
                  <a:lnTo>
                    <a:pt x="156" y="157"/>
                  </a:lnTo>
                  <a:lnTo>
                    <a:pt x="169" y="199"/>
                  </a:lnTo>
                  <a:lnTo>
                    <a:pt x="186" y="199"/>
                  </a:lnTo>
                  <a:cubicBezTo>
                    <a:pt x="182" y="182"/>
                    <a:pt x="182" y="165"/>
                    <a:pt x="182" y="144"/>
                  </a:cubicBezTo>
                  <a:cubicBezTo>
                    <a:pt x="182" y="127"/>
                    <a:pt x="182" y="110"/>
                    <a:pt x="186" y="93"/>
                  </a:cubicBezTo>
                  <a:lnTo>
                    <a:pt x="169" y="93"/>
                  </a:lnTo>
                  <a:lnTo>
                    <a:pt x="156" y="136"/>
                  </a:lnTo>
                  <a:lnTo>
                    <a:pt x="101" y="136"/>
                  </a:lnTo>
                  <a:lnTo>
                    <a:pt x="101" y="30"/>
                  </a:lnTo>
                  <a:lnTo>
                    <a:pt x="194" y="30"/>
                  </a:lnTo>
                  <a:lnTo>
                    <a:pt x="207" y="81"/>
                  </a:lnTo>
                  <a:lnTo>
                    <a:pt x="224" y="81"/>
                  </a:lnTo>
                  <a:lnTo>
                    <a:pt x="220" y="0"/>
                  </a:lnTo>
                  <a:lnTo>
                    <a:pt x="203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4" y="309"/>
                  </a:lnTo>
                  <a:lnTo>
                    <a:pt x="237" y="220"/>
                  </a:lnTo>
                  <a:lnTo>
                    <a:pt x="220" y="220"/>
                  </a:lnTo>
                  <a:lnTo>
                    <a:pt x="199" y="279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4" name="Freeform 14">
              <a:extLst>
                <a:ext uri="{FF2B5EF4-FFF2-40B4-BE49-F238E27FC236}">
                  <a16:creationId xmlns:a16="http://schemas.microsoft.com/office/drawing/2014/main" id="{1900BEDA-4FCF-4C01-9C4F-53AF151772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031" y="425320"/>
              <a:ext cx="119096" cy="99247"/>
            </a:xfrm>
            <a:custGeom>
              <a:avLst/>
              <a:gdLst/>
              <a:ahLst/>
              <a:cxnLst>
                <a:cxn ang="0">
                  <a:pos x="444" y="26"/>
                </a:cxn>
                <a:cxn ang="0">
                  <a:pos x="490" y="17"/>
                </a:cxn>
                <a:cxn ang="0">
                  <a:pos x="490" y="0"/>
                </a:cxn>
                <a:cxn ang="0">
                  <a:pos x="338" y="0"/>
                </a:cxn>
                <a:cxn ang="0">
                  <a:pos x="338" y="17"/>
                </a:cxn>
                <a:cxn ang="0">
                  <a:pos x="380" y="26"/>
                </a:cxn>
                <a:cxn ang="0">
                  <a:pos x="380" y="283"/>
                </a:cxn>
                <a:cxn ang="0">
                  <a:pos x="275" y="283"/>
                </a:cxn>
                <a:cxn ang="0">
                  <a:pos x="275" y="26"/>
                </a:cxn>
                <a:cxn ang="0">
                  <a:pos x="317" y="17"/>
                </a:cxn>
                <a:cxn ang="0">
                  <a:pos x="317" y="0"/>
                </a:cxn>
                <a:cxn ang="0">
                  <a:pos x="169" y="0"/>
                </a:cxn>
                <a:cxn ang="0">
                  <a:pos x="169" y="17"/>
                </a:cxn>
                <a:cxn ang="0">
                  <a:pos x="211" y="26"/>
                </a:cxn>
                <a:cxn ang="0">
                  <a:pos x="211" y="283"/>
                </a:cxn>
                <a:cxn ang="0">
                  <a:pos x="106" y="283"/>
                </a:cxn>
                <a:cxn ang="0">
                  <a:pos x="106" y="26"/>
                </a:cxn>
                <a:cxn ang="0">
                  <a:pos x="148" y="17"/>
                </a:cxn>
                <a:cxn ang="0">
                  <a:pos x="148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457" y="309"/>
                </a:cxn>
                <a:cxn ang="0">
                  <a:pos x="457" y="398"/>
                </a:cxn>
                <a:cxn ang="0">
                  <a:pos x="474" y="398"/>
                </a:cxn>
                <a:cxn ang="0">
                  <a:pos x="495" y="283"/>
                </a:cxn>
                <a:cxn ang="0">
                  <a:pos x="444" y="283"/>
                </a:cxn>
                <a:cxn ang="0">
                  <a:pos x="444" y="26"/>
                </a:cxn>
              </a:cxnLst>
              <a:rect l="0" t="0" r="r" b="b"/>
              <a:pathLst>
                <a:path w="495" h="398">
                  <a:moveTo>
                    <a:pt x="444" y="26"/>
                  </a:moveTo>
                  <a:lnTo>
                    <a:pt x="490" y="17"/>
                  </a:lnTo>
                  <a:lnTo>
                    <a:pt x="490" y="0"/>
                  </a:lnTo>
                  <a:lnTo>
                    <a:pt x="338" y="0"/>
                  </a:lnTo>
                  <a:lnTo>
                    <a:pt x="338" y="17"/>
                  </a:lnTo>
                  <a:lnTo>
                    <a:pt x="380" y="26"/>
                  </a:lnTo>
                  <a:lnTo>
                    <a:pt x="380" y="283"/>
                  </a:lnTo>
                  <a:lnTo>
                    <a:pt x="275" y="283"/>
                  </a:lnTo>
                  <a:lnTo>
                    <a:pt x="275" y="26"/>
                  </a:lnTo>
                  <a:lnTo>
                    <a:pt x="317" y="17"/>
                  </a:lnTo>
                  <a:lnTo>
                    <a:pt x="317" y="0"/>
                  </a:lnTo>
                  <a:lnTo>
                    <a:pt x="169" y="0"/>
                  </a:lnTo>
                  <a:lnTo>
                    <a:pt x="169" y="17"/>
                  </a:lnTo>
                  <a:lnTo>
                    <a:pt x="211" y="26"/>
                  </a:lnTo>
                  <a:lnTo>
                    <a:pt x="211" y="283"/>
                  </a:lnTo>
                  <a:lnTo>
                    <a:pt x="106" y="283"/>
                  </a:lnTo>
                  <a:lnTo>
                    <a:pt x="106" y="26"/>
                  </a:lnTo>
                  <a:lnTo>
                    <a:pt x="148" y="17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457" y="309"/>
                  </a:lnTo>
                  <a:lnTo>
                    <a:pt x="457" y="398"/>
                  </a:lnTo>
                  <a:lnTo>
                    <a:pt x="474" y="398"/>
                  </a:lnTo>
                  <a:lnTo>
                    <a:pt x="495" y="283"/>
                  </a:lnTo>
                  <a:lnTo>
                    <a:pt x="444" y="283"/>
                  </a:lnTo>
                  <a:lnTo>
                    <a:pt x="444" y="26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5" name="Freeform 15">
              <a:extLst>
                <a:ext uri="{FF2B5EF4-FFF2-40B4-BE49-F238E27FC236}">
                  <a16:creationId xmlns:a16="http://schemas.microsoft.com/office/drawing/2014/main" id="{B68FD14B-335C-4043-B8A7-A776E214B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618" y="425320"/>
              <a:ext cx="57458" cy="77308"/>
            </a:xfrm>
            <a:custGeom>
              <a:avLst/>
              <a:gdLst/>
              <a:ahLst/>
              <a:cxnLst>
                <a:cxn ang="0">
                  <a:pos x="237" y="220"/>
                </a:cxn>
                <a:cxn ang="0">
                  <a:pos x="224" y="220"/>
                </a:cxn>
                <a:cxn ang="0">
                  <a:pos x="199" y="279"/>
                </a:cxn>
                <a:cxn ang="0">
                  <a:pos x="102" y="279"/>
                </a:cxn>
                <a:cxn ang="0">
                  <a:pos x="102" y="157"/>
                </a:cxn>
                <a:cxn ang="0">
                  <a:pos x="157" y="157"/>
                </a:cxn>
                <a:cxn ang="0">
                  <a:pos x="170" y="199"/>
                </a:cxn>
                <a:cxn ang="0">
                  <a:pos x="186" y="199"/>
                </a:cxn>
                <a:cxn ang="0">
                  <a:pos x="182" y="144"/>
                </a:cxn>
                <a:cxn ang="0">
                  <a:pos x="186" y="93"/>
                </a:cxn>
                <a:cxn ang="0">
                  <a:pos x="174" y="93"/>
                </a:cxn>
                <a:cxn ang="0">
                  <a:pos x="157" y="136"/>
                </a:cxn>
                <a:cxn ang="0">
                  <a:pos x="102" y="136"/>
                </a:cxn>
                <a:cxn ang="0">
                  <a:pos x="102" y="30"/>
                </a:cxn>
                <a:cxn ang="0">
                  <a:pos x="195" y="30"/>
                </a:cxn>
                <a:cxn ang="0">
                  <a:pos x="208" y="81"/>
                </a:cxn>
                <a:cxn ang="0">
                  <a:pos x="224" y="81"/>
                </a:cxn>
                <a:cxn ang="0">
                  <a:pos x="220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9" y="309"/>
                </a:cxn>
                <a:cxn ang="0">
                  <a:pos x="237" y="220"/>
                </a:cxn>
              </a:cxnLst>
              <a:rect l="0" t="0" r="r" b="b"/>
              <a:pathLst>
                <a:path w="237" h="309">
                  <a:moveTo>
                    <a:pt x="237" y="220"/>
                  </a:moveTo>
                  <a:lnTo>
                    <a:pt x="224" y="220"/>
                  </a:lnTo>
                  <a:lnTo>
                    <a:pt x="199" y="279"/>
                  </a:lnTo>
                  <a:lnTo>
                    <a:pt x="102" y="279"/>
                  </a:lnTo>
                  <a:lnTo>
                    <a:pt x="102" y="157"/>
                  </a:lnTo>
                  <a:lnTo>
                    <a:pt x="157" y="157"/>
                  </a:lnTo>
                  <a:lnTo>
                    <a:pt x="170" y="199"/>
                  </a:lnTo>
                  <a:lnTo>
                    <a:pt x="186" y="199"/>
                  </a:lnTo>
                  <a:cubicBezTo>
                    <a:pt x="186" y="182"/>
                    <a:pt x="182" y="165"/>
                    <a:pt x="182" y="144"/>
                  </a:cubicBezTo>
                  <a:cubicBezTo>
                    <a:pt x="182" y="127"/>
                    <a:pt x="186" y="110"/>
                    <a:pt x="186" y="93"/>
                  </a:cubicBezTo>
                  <a:lnTo>
                    <a:pt x="174" y="93"/>
                  </a:lnTo>
                  <a:lnTo>
                    <a:pt x="157" y="136"/>
                  </a:lnTo>
                  <a:lnTo>
                    <a:pt x="102" y="136"/>
                  </a:lnTo>
                  <a:lnTo>
                    <a:pt x="102" y="30"/>
                  </a:lnTo>
                  <a:lnTo>
                    <a:pt x="195" y="30"/>
                  </a:lnTo>
                  <a:lnTo>
                    <a:pt x="208" y="81"/>
                  </a:lnTo>
                  <a:lnTo>
                    <a:pt x="224" y="81"/>
                  </a:lnTo>
                  <a:lnTo>
                    <a:pt x="220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9" y="309"/>
                  </a:lnTo>
                  <a:lnTo>
                    <a:pt x="237" y="22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6" name="Freeform 16">
              <a:extLst>
                <a:ext uri="{FF2B5EF4-FFF2-40B4-BE49-F238E27FC236}">
                  <a16:creationId xmlns:a16="http://schemas.microsoft.com/office/drawing/2014/main" id="{A69810B2-AC0A-429F-BB37-B498DA7AF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747" y="425320"/>
              <a:ext cx="81486" cy="77308"/>
            </a:xfrm>
            <a:custGeom>
              <a:avLst/>
              <a:gdLst/>
              <a:ahLst/>
              <a:cxnLst>
                <a:cxn ang="0">
                  <a:pos x="190" y="17"/>
                </a:cxn>
                <a:cxn ang="0">
                  <a:pos x="236" y="26"/>
                </a:cxn>
                <a:cxn ang="0">
                  <a:pos x="236" y="136"/>
                </a:cxn>
                <a:cxn ang="0">
                  <a:pos x="105" y="136"/>
                </a:cxn>
                <a:cxn ang="0">
                  <a:pos x="105" y="26"/>
                </a:cxn>
                <a:cxn ang="0">
                  <a:pos x="152" y="17"/>
                </a:cxn>
                <a:cxn ang="0">
                  <a:pos x="152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52" y="309"/>
                </a:cxn>
                <a:cxn ang="0">
                  <a:pos x="152" y="292"/>
                </a:cxn>
                <a:cxn ang="0">
                  <a:pos x="105" y="283"/>
                </a:cxn>
                <a:cxn ang="0">
                  <a:pos x="105" y="161"/>
                </a:cxn>
                <a:cxn ang="0">
                  <a:pos x="236" y="161"/>
                </a:cxn>
                <a:cxn ang="0">
                  <a:pos x="236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190" y="0"/>
                </a:cxn>
                <a:cxn ang="0">
                  <a:pos x="190" y="17"/>
                </a:cxn>
              </a:cxnLst>
              <a:rect l="0" t="0" r="r" b="b"/>
              <a:pathLst>
                <a:path w="342" h="309">
                  <a:moveTo>
                    <a:pt x="190" y="17"/>
                  </a:moveTo>
                  <a:lnTo>
                    <a:pt x="236" y="26"/>
                  </a:lnTo>
                  <a:lnTo>
                    <a:pt x="236" y="136"/>
                  </a:lnTo>
                  <a:lnTo>
                    <a:pt x="105" y="136"/>
                  </a:lnTo>
                  <a:lnTo>
                    <a:pt x="105" y="26"/>
                  </a:lnTo>
                  <a:lnTo>
                    <a:pt x="152" y="17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52" y="309"/>
                  </a:lnTo>
                  <a:lnTo>
                    <a:pt x="152" y="292"/>
                  </a:lnTo>
                  <a:lnTo>
                    <a:pt x="105" y="283"/>
                  </a:lnTo>
                  <a:lnTo>
                    <a:pt x="105" y="161"/>
                  </a:lnTo>
                  <a:lnTo>
                    <a:pt x="236" y="161"/>
                  </a:lnTo>
                  <a:lnTo>
                    <a:pt x="236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190" y="0"/>
                  </a:lnTo>
                  <a:lnTo>
                    <a:pt x="19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7" name="Freeform 17">
              <a:extLst>
                <a:ext uri="{FF2B5EF4-FFF2-40B4-BE49-F238E27FC236}">
                  <a16:creationId xmlns:a16="http://schemas.microsoft.com/office/drawing/2014/main" id="{96FADF93-F429-4C9F-8507-C0DF6282E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15" y="425320"/>
              <a:ext cx="82532" cy="77308"/>
            </a:xfrm>
            <a:custGeom>
              <a:avLst/>
              <a:gdLst/>
              <a:ahLst/>
              <a:cxnLst>
                <a:cxn ang="0">
                  <a:pos x="190" y="17"/>
                </a:cxn>
                <a:cxn ang="0">
                  <a:pos x="237" y="26"/>
                </a:cxn>
                <a:cxn ang="0">
                  <a:pos x="237" y="30"/>
                </a:cxn>
                <a:cxn ang="0">
                  <a:pos x="106" y="237"/>
                </a:cxn>
                <a:cxn ang="0">
                  <a:pos x="106" y="26"/>
                </a:cxn>
                <a:cxn ang="0">
                  <a:pos x="152" y="17"/>
                </a:cxn>
                <a:cxn ang="0">
                  <a:pos x="152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52" y="309"/>
                </a:cxn>
                <a:cxn ang="0">
                  <a:pos x="152" y="292"/>
                </a:cxn>
                <a:cxn ang="0">
                  <a:pos x="106" y="283"/>
                </a:cxn>
                <a:cxn ang="0">
                  <a:pos x="106" y="279"/>
                </a:cxn>
                <a:cxn ang="0">
                  <a:pos x="237" y="72"/>
                </a:cxn>
                <a:cxn ang="0">
                  <a:pos x="237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190" y="0"/>
                </a:cxn>
                <a:cxn ang="0">
                  <a:pos x="190" y="17"/>
                </a:cxn>
              </a:cxnLst>
              <a:rect l="0" t="0" r="r" b="b"/>
              <a:pathLst>
                <a:path w="342" h="309">
                  <a:moveTo>
                    <a:pt x="190" y="17"/>
                  </a:moveTo>
                  <a:lnTo>
                    <a:pt x="237" y="26"/>
                  </a:lnTo>
                  <a:lnTo>
                    <a:pt x="237" y="30"/>
                  </a:lnTo>
                  <a:lnTo>
                    <a:pt x="106" y="237"/>
                  </a:lnTo>
                  <a:lnTo>
                    <a:pt x="106" y="26"/>
                  </a:lnTo>
                  <a:lnTo>
                    <a:pt x="152" y="17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52" y="309"/>
                  </a:lnTo>
                  <a:lnTo>
                    <a:pt x="152" y="292"/>
                  </a:lnTo>
                  <a:lnTo>
                    <a:pt x="106" y="283"/>
                  </a:lnTo>
                  <a:lnTo>
                    <a:pt x="106" y="279"/>
                  </a:lnTo>
                  <a:lnTo>
                    <a:pt x="237" y="72"/>
                  </a:lnTo>
                  <a:lnTo>
                    <a:pt x="237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190" y="0"/>
                  </a:lnTo>
                  <a:lnTo>
                    <a:pt x="19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8" name="Freeform 18">
              <a:extLst>
                <a:ext uri="{FF2B5EF4-FFF2-40B4-BE49-F238E27FC236}">
                  <a16:creationId xmlns:a16="http://schemas.microsoft.com/office/drawing/2014/main" id="{AF2E495F-4311-4EA5-A84C-17AC6D96A4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7882" y="425320"/>
              <a:ext cx="58503" cy="77308"/>
            </a:xfrm>
            <a:custGeom>
              <a:avLst/>
              <a:gdLst/>
              <a:ahLst/>
              <a:cxnLst>
                <a:cxn ang="0">
                  <a:pos x="225" y="220"/>
                </a:cxn>
                <a:cxn ang="0">
                  <a:pos x="199" y="279"/>
                </a:cxn>
                <a:cxn ang="0">
                  <a:pos x="106" y="279"/>
                </a:cxn>
                <a:cxn ang="0">
                  <a:pos x="106" y="157"/>
                </a:cxn>
                <a:cxn ang="0">
                  <a:pos x="161" y="157"/>
                </a:cxn>
                <a:cxn ang="0">
                  <a:pos x="174" y="199"/>
                </a:cxn>
                <a:cxn ang="0">
                  <a:pos x="187" y="199"/>
                </a:cxn>
                <a:cxn ang="0">
                  <a:pos x="187" y="144"/>
                </a:cxn>
                <a:cxn ang="0">
                  <a:pos x="187" y="93"/>
                </a:cxn>
                <a:cxn ang="0">
                  <a:pos x="174" y="93"/>
                </a:cxn>
                <a:cxn ang="0">
                  <a:pos x="161" y="136"/>
                </a:cxn>
                <a:cxn ang="0">
                  <a:pos x="106" y="136"/>
                </a:cxn>
                <a:cxn ang="0">
                  <a:pos x="106" y="30"/>
                </a:cxn>
                <a:cxn ang="0">
                  <a:pos x="195" y="30"/>
                </a:cxn>
                <a:cxn ang="0">
                  <a:pos x="212" y="81"/>
                </a:cxn>
                <a:cxn ang="0">
                  <a:pos x="225" y="81"/>
                </a:cxn>
                <a:cxn ang="0">
                  <a:pos x="225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3" y="26"/>
                </a:cxn>
                <a:cxn ang="0">
                  <a:pos x="43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9" y="309"/>
                </a:cxn>
                <a:cxn ang="0">
                  <a:pos x="241" y="220"/>
                </a:cxn>
                <a:cxn ang="0">
                  <a:pos x="225" y="220"/>
                </a:cxn>
              </a:cxnLst>
              <a:rect l="0" t="0" r="r" b="b"/>
              <a:pathLst>
                <a:path w="241" h="309">
                  <a:moveTo>
                    <a:pt x="225" y="220"/>
                  </a:moveTo>
                  <a:lnTo>
                    <a:pt x="199" y="279"/>
                  </a:lnTo>
                  <a:lnTo>
                    <a:pt x="106" y="279"/>
                  </a:lnTo>
                  <a:lnTo>
                    <a:pt x="106" y="157"/>
                  </a:lnTo>
                  <a:lnTo>
                    <a:pt x="161" y="157"/>
                  </a:lnTo>
                  <a:lnTo>
                    <a:pt x="174" y="199"/>
                  </a:lnTo>
                  <a:lnTo>
                    <a:pt x="187" y="199"/>
                  </a:lnTo>
                  <a:lnTo>
                    <a:pt x="187" y="144"/>
                  </a:lnTo>
                  <a:lnTo>
                    <a:pt x="187" y="93"/>
                  </a:lnTo>
                  <a:lnTo>
                    <a:pt x="174" y="93"/>
                  </a:lnTo>
                  <a:lnTo>
                    <a:pt x="161" y="136"/>
                  </a:lnTo>
                  <a:lnTo>
                    <a:pt x="106" y="136"/>
                  </a:lnTo>
                  <a:lnTo>
                    <a:pt x="106" y="30"/>
                  </a:lnTo>
                  <a:lnTo>
                    <a:pt x="195" y="30"/>
                  </a:lnTo>
                  <a:lnTo>
                    <a:pt x="212" y="81"/>
                  </a:lnTo>
                  <a:lnTo>
                    <a:pt x="225" y="81"/>
                  </a:lnTo>
                  <a:lnTo>
                    <a:pt x="225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3" y="26"/>
                  </a:lnTo>
                  <a:lnTo>
                    <a:pt x="43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9" y="309"/>
                  </a:lnTo>
                  <a:lnTo>
                    <a:pt x="241" y="220"/>
                  </a:lnTo>
                  <a:lnTo>
                    <a:pt x="225" y="22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49" name="Freeform 19">
              <a:extLst>
                <a:ext uri="{FF2B5EF4-FFF2-40B4-BE49-F238E27FC236}">
                  <a16:creationId xmlns:a16="http://schemas.microsoft.com/office/drawing/2014/main" id="{0C91DDD9-5794-4274-B686-9E10A70174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4785" y="195486"/>
              <a:ext cx="151481" cy="191180"/>
            </a:xfrm>
            <a:custGeom>
              <a:avLst/>
              <a:gdLst/>
              <a:ahLst/>
              <a:cxnLst>
                <a:cxn ang="0">
                  <a:pos x="317" y="774"/>
                </a:cxn>
                <a:cxn ang="0">
                  <a:pos x="587" y="668"/>
                </a:cxn>
                <a:cxn ang="0">
                  <a:pos x="630" y="85"/>
                </a:cxn>
                <a:cxn ang="0">
                  <a:pos x="317" y="0"/>
                </a:cxn>
                <a:cxn ang="0">
                  <a:pos x="160" y="42"/>
                </a:cxn>
                <a:cxn ang="0">
                  <a:pos x="0" y="85"/>
                </a:cxn>
                <a:cxn ang="0">
                  <a:pos x="42" y="668"/>
                </a:cxn>
                <a:cxn ang="0">
                  <a:pos x="160" y="715"/>
                </a:cxn>
                <a:cxn ang="0">
                  <a:pos x="317" y="774"/>
                </a:cxn>
                <a:cxn ang="0">
                  <a:pos x="160" y="76"/>
                </a:cxn>
                <a:cxn ang="0">
                  <a:pos x="160" y="76"/>
                </a:cxn>
                <a:cxn ang="0">
                  <a:pos x="224" y="59"/>
                </a:cxn>
                <a:cxn ang="0">
                  <a:pos x="160" y="161"/>
                </a:cxn>
                <a:cxn ang="0">
                  <a:pos x="105" y="258"/>
                </a:cxn>
                <a:cxn ang="0">
                  <a:pos x="105" y="186"/>
                </a:cxn>
                <a:cxn ang="0">
                  <a:pos x="101" y="93"/>
                </a:cxn>
                <a:cxn ang="0">
                  <a:pos x="160" y="76"/>
                </a:cxn>
                <a:cxn ang="0">
                  <a:pos x="76" y="643"/>
                </a:cxn>
                <a:cxn ang="0">
                  <a:pos x="76" y="643"/>
                </a:cxn>
                <a:cxn ang="0">
                  <a:pos x="55" y="385"/>
                </a:cxn>
                <a:cxn ang="0">
                  <a:pos x="114" y="389"/>
                </a:cxn>
                <a:cxn ang="0">
                  <a:pos x="160" y="313"/>
                </a:cxn>
                <a:cxn ang="0">
                  <a:pos x="228" y="203"/>
                </a:cxn>
                <a:cxn ang="0">
                  <a:pos x="224" y="275"/>
                </a:cxn>
                <a:cxn ang="0">
                  <a:pos x="228" y="397"/>
                </a:cxn>
                <a:cxn ang="0">
                  <a:pos x="317" y="402"/>
                </a:cxn>
                <a:cxn ang="0">
                  <a:pos x="317" y="34"/>
                </a:cxn>
                <a:cxn ang="0">
                  <a:pos x="596" y="110"/>
                </a:cxn>
                <a:cxn ang="0">
                  <a:pos x="575" y="385"/>
                </a:cxn>
                <a:cxn ang="0">
                  <a:pos x="494" y="389"/>
                </a:cxn>
                <a:cxn ang="0">
                  <a:pos x="507" y="156"/>
                </a:cxn>
                <a:cxn ang="0">
                  <a:pos x="410" y="140"/>
                </a:cxn>
                <a:cxn ang="0">
                  <a:pos x="406" y="397"/>
                </a:cxn>
                <a:cxn ang="0">
                  <a:pos x="317" y="402"/>
                </a:cxn>
                <a:cxn ang="0">
                  <a:pos x="317" y="736"/>
                </a:cxn>
                <a:cxn ang="0">
                  <a:pos x="160" y="676"/>
                </a:cxn>
                <a:cxn ang="0">
                  <a:pos x="76" y="643"/>
                </a:cxn>
              </a:cxnLst>
              <a:rect l="0" t="0" r="r" b="b"/>
              <a:pathLst>
                <a:path w="630" h="774">
                  <a:moveTo>
                    <a:pt x="317" y="774"/>
                  </a:moveTo>
                  <a:lnTo>
                    <a:pt x="587" y="668"/>
                  </a:lnTo>
                  <a:lnTo>
                    <a:pt x="630" y="85"/>
                  </a:lnTo>
                  <a:lnTo>
                    <a:pt x="317" y="0"/>
                  </a:lnTo>
                  <a:lnTo>
                    <a:pt x="160" y="42"/>
                  </a:lnTo>
                  <a:lnTo>
                    <a:pt x="0" y="85"/>
                  </a:lnTo>
                  <a:lnTo>
                    <a:pt x="42" y="668"/>
                  </a:lnTo>
                  <a:lnTo>
                    <a:pt x="160" y="715"/>
                  </a:lnTo>
                  <a:lnTo>
                    <a:pt x="317" y="774"/>
                  </a:lnTo>
                  <a:close/>
                  <a:moveTo>
                    <a:pt x="160" y="76"/>
                  </a:moveTo>
                  <a:lnTo>
                    <a:pt x="160" y="76"/>
                  </a:lnTo>
                  <a:lnTo>
                    <a:pt x="224" y="59"/>
                  </a:lnTo>
                  <a:lnTo>
                    <a:pt x="160" y="161"/>
                  </a:lnTo>
                  <a:lnTo>
                    <a:pt x="105" y="258"/>
                  </a:lnTo>
                  <a:lnTo>
                    <a:pt x="105" y="186"/>
                  </a:lnTo>
                  <a:lnTo>
                    <a:pt x="101" y="93"/>
                  </a:lnTo>
                  <a:lnTo>
                    <a:pt x="160" y="76"/>
                  </a:lnTo>
                  <a:close/>
                  <a:moveTo>
                    <a:pt x="76" y="643"/>
                  </a:moveTo>
                  <a:lnTo>
                    <a:pt x="76" y="643"/>
                  </a:lnTo>
                  <a:lnTo>
                    <a:pt x="55" y="385"/>
                  </a:lnTo>
                  <a:lnTo>
                    <a:pt x="114" y="389"/>
                  </a:lnTo>
                  <a:lnTo>
                    <a:pt x="160" y="313"/>
                  </a:lnTo>
                  <a:lnTo>
                    <a:pt x="228" y="203"/>
                  </a:lnTo>
                  <a:lnTo>
                    <a:pt x="224" y="275"/>
                  </a:lnTo>
                  <a:lnTo>
                    <a:pt x="228" y="397"/>
                  </a:lnTo>
                  <a:lnTo>
                    <a:pt x="317" y="402"/>
                  </a:lnTo>
                  <a:lnTo>
                    <a:pt x="317" y="34"/>
                  </a:lnTo>
                  <a:lnTo>
                    <a:pt x="596" y="110"/>
                  </a:lnTo>
                  <a:lnTo>
                    <a:pt x="575" y="385"/>
                  </a:lnTo>
                  <a:lnTo>
                    <a:pt x="494" y="389"/>
                  </a:lnTo>
                  <a:lnTo>
                    <a:pt x="507" y="156"/>
                  </a:lnTo>
                  <a:lnTo>
                    <a:pt x="410" y="140"/>
                  </a:lnTo>
                  <a:lnTo>
                    <a:pt x="406" y="397"/>
                  </a:lnTo>
                  <a:lnTo>
                    <a:pt x="317" y="402"/>
                  </a:lnTo>
                  <a:lnTo>
                    <a:pt x="317" y="736"/>
                  </a:lnTo>
                  <a:lnTo>
                    <a:pt x="160" y="676"/>
                  </a:lnTo>
                  <a:lnTo>
                    <a:pt x="76" y="643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50" name="Прямоугольник 49"/>
          <p:cNvSpPr/>
          <p:nvPr/>
        </p:nvSpPr>
        <p:spPr>
          <a:xfrm>
            <a:off x="5070010" y="1288293"/>
            <a:ext cx="7451759" cy="338554"/>
          </a:xfrm>
          <a:prstGeom prst="rect">
            <a:avLst/>
          </a:prstGeom>
        </p:spPr>
        <p:txBody>
          <a:bodyPr wrap="square" lIns="91440" tIns="45720" rIns="91440" bIns="45720">
            <a:spAutoFit/>
          </a:bodyPr>
          <a:lstStyle/>
          <a:p>
            <a:r>
              <a:rPr lang="ru-RU" sz="1600" b="1" dirty="0">
                <a:solidFill>
                  <a:srgbClr val="0073B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«Самая важная молекула или генетика с практикумом»</a:t>
            </a:r>
          </a:p>
        </p:txBody>
      </p:sp>
      <p:sp>
        <p:nvSpPr>
          <p:cNvPr id="51" name="TextBox 50"/>
          <p:cNvSpPr txBox="1"/>
          <p:nvPr/>
        </p:nvSpPr>
        <p:spPr>
          <a:xfrm>
            <a:off x="555516" y="104023"/>
            <a:ext cx="9697077" cy="4617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ru-RU"/>
            </a:defPPr>
            <a:lvl1pPr lvl="0">
              <a:lnSpc>
                <a:spcPct val="85000"/>
              </a:lnSpc>
              <a:defRPr b="1">
                <a:solidFill>
                  <a:srgbClr val="2D2B8D"/>
                </a:solidFill>
                <a:latin typeface="Open Sans Condensed" pitchFamily="34" charset="0"/>
                <a:ea typeface="Open Sans Condensed" pitchFamily="34" charset="0"/>
                <a:cs typeface="Open Sans Condensed" pitchFamily="34" charset="0"/>
              </a:defRPr>
            </a:lvl1pPr>
          </a:lstStyle>
          <a:p>
            <a:r>
              <a:rPr lang="ru-RU" sz="2800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latin typeface="+mn-lt"/>
                <a:ea typeface="+mn-ea"/>
                <a:cs typeface="+mn-cs"/>
              </a:rPr>
              <a:t>Учебные пособия по генетике </a:t>
            </a:r>
          </a:p>
        </p:txBody>
      </p:sp>
      <p:sp>
        <p:nvSpPr>
          <p:cNvPr id="52" name="Прямоугольник 51"/>
          <p:cNvSpPr/>
          <p:nvPr/>
        </p:nvSpPr>
        <p:spPr>
          <a:xfrm>
            <a:off x="350741" y="3128988"/>
            <a:ext cx="4591650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Учебное пособие</a:t>
            </a:r>
            <a:r>
              <a:rPr 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, 8–9 классы / под ред. Бородина П.М., Ворониной Е.Н.</a:t>
            </a:r>
          </a:p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Авторы: </a:t>
            </a:r>
            <a:r>
              <a:rPr 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профессиональные генетики-педагоги, которые занимаются разными направлениями генетической науки</a:t>
            </a:r>
          </a:p>
          <a:p>
            <a:pPr defTabSz="914377">
              <a:buClr>
                <a:srgbClr val="0073B8"/>
              </a:buClr>
              <a:defRPr/>
            </a:pPr>
            <a:endParaRPr lang="ru-RU" sz="1100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Open Sans" pitchFamily="34" charset="0"/>
              <a:cs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 bwMode="auto">
          <a:xfrm>
            <a:off x="5070010" y="1644363"/>
            <a:ext cx="708979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1800"/>
              </a:spcBef>
              <a:buClr>
                <a:srgbClr val="0073B8"/>
              </a:buClr>
              <a:buSzPct val="66000"/>
              <a:buFont typeface="Franklin Gothic Book" pitchFamily="34" charset="0"/>
              <a:buChar char="►"/>
              <a:defRPr/>
            </a:pP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Что такое проектирование и чем оно отличается от других типов деятельности, рассмотрены разные этапы проектирования</a:t>
            </a:r>
          </a:p>
          <a:p>
            <a:pPr marL="285750" lvl="0" indent="-285750">
              <a:spcBef>
                <a:spcPts val="1800"/>
              </a:spcBef>
              <a:buClr>
                <a:srgbClr val="0073B8"/>
              </a:buClr>
              <a:buSzPct val="66000"/>
              <a:buFont typeface="Franklin Gothic Book" pitchFamily="34" charset="0"/>
              <a:buChar char="►"/>
              <a:defRPr/>
            </a:pP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Ориентировано на практическую деятельность через интеллектуальные исследования, виртуальные лабораторные работы и реальный практикум со специализированным оборудованием</a:t>
            </a:r>
          </a:p>
          <a:p>
            <a:pPr marL="285750" lvl="0" indent="-285750">
              <a:spcBef>
                <a:spcPts val="1800"/>
              </a:spcBef>
              <a:buClr>
                <a:srgbClr val="0073B8"/>
              </a:buClr>
              <a:buSzPct val="66000"/>
              <a:buFont typeface="Franklin Gothic Book" pitchFamily="34" charset="0"/>
              <a:buChar char="►"/>
              <a:defRPr/>
            </a:pP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Содержит задачи по генетике, аналогичные заданиям на ЕГЭ и на школьных биологических олимпиадах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7423263" y="5857729"/>
            <a:ext cx="4409656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Учебное пособие.</a:t>
            </a:r>
            <a:r>
              <a:rPr 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 10–11 кл. </a:t>
            </a:r>
          </a:p>
          <a:p>
            <a:r>
              <a:rPr lang="ru-RU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Авторы: </a:t>
            </a:r>
            <a:r>
              <a:rPr lang="ru-RU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Кузьмин И. В., Лавренов А. Р., Кукушкина И. В., Мустафин А. Г. и др. </a:t>
            </a:r>
          </a:p>
        </p:txBody>
      </p:sp>
      <p:sp>
        <p:nvSpPr>
          <p:cNvPr id="55" name="Прямоугольник 54"/>
          <p:cNvSpPr/>
          <p:nvPr/>
        </p:nvSpPr>
        <p:spPr>
          <a:xfrm>
            <a:off x="750902" y="4134578"/>
            <a:ext cx="1585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0073B8"/>
                </a:solidFill>
                <a:latin typeface="Open Sans" pitchFamily="34" charset="0"/>
                <a:ea typeface="Open Sans" pitchFamily="34" charset="0"/>
                <a:cs typeface="Open Sans" pitchFamily="34" charset="0"/>
              </a:rPr>
              <a:t>«Генетика»</a:t>
            </a:r>
          </a:p>
        </p:txBody>
      </p:sp>
      <p:sp>
        <p:nvSpPr>
          <p:cNvPr id="56" name="TextBox 55"/>
          <p:cNvSpPr txBox="1"/>
          <p:nvPr/>
        </p:nvSpPr>
        <p:spPr bwMode="auto">
          <a:xfrm>
            <a:off x="466352" y="4544624"/>
            <a:ext cx="636271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1800"/>
              </a:spcBef>
              <a:buClr>
                <a:srgbClr val="0073B8"/>
              </a:buClr>
              <a:buSzPct val="66000"/>
              <a:buFont typeface="Franklin Gothic Book" pitchFamily="34" charset="0"/>
              <a:buChar char="►"/>
              <a:defRPr/>
            </a:pP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представлены материалы по классической и современной генетике, основные достижения и перспективы развития науки</a:t>
            </a:r>
          </a:p>
          <a:p>
            <a:pPr marL="285750" lvl="0" indent="-285750">
              <a:spcBef>
                <a:spcPts val="1800"/>
              </a:spcBef>
              <a:buClr>
                <a:srgbClr val="0073B8"/>
              </a:buClr>
              <a:buSzPct val="66000"/>
              <a:buFont typeface="Franklin Gothic Book" pitchFamily="34" charset="0"/>
              <a:buChar char="►"/>
              <a:defRPr/>
            </a:pP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детально разобраны методы молекулярной генетики и генной инженерии, технологии секвенирования нового поколения</a:t>
            </a:r>
          </a:p>
          <a:p>
            <a:pPr marL="285750" lvl="0" indent="-285750">
              <a:spcBef>
                <a:spcPts val="1800"/>
              </a:spcBef>
              <a:buClr>
                <a:srgbClr val="0073B8"/>
              </a:buClr>
              <a:buSzPct val="66000"/>
              <a:buFont typeface="Franklin Gothic Book" pitchFamily="34" charset="0"/>
              <a:buChar char="►"/>
              <a:defRPr/>
            </a:pPr>
            <a:r>
              <a:rPr lang="ru-RU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Open Sans" pitchFamily="34" charset="0"/>
                <a:cs typeface="Arial" panose="020B0604020202020204" pitchFamily="34" charset="0"/>
              </a:rPr>
              <a:t>подробные алгоритмы решения всех видов задач по генетике завершают соответствующие разделы курса</a:t>
            </a:r>
          </a:p>
        </p:txBody>
      </p:sp>
      <p:pic>
        <p:nvPicPr>
          <p:cNvPr id="57" name="Рисунок 5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837"/>
          <a:stretch/>
        </p:blipFill>
        <p:spPr>
          <a:xfrm>
            <a:off x="407849" y="1355371"/>
            <a:ext cx="4560087" cy="1494585"/>
          </a:xfrm>
          <a:prstGeom prst="rect">
            <a:avLst/>
          </a:prstGeom>
        </p:spPr>
      </p:pic>
      <p:pic>
        <p:nvPicPr>
          <p:cNvPr id="58" name="Рисунок 5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134"/>
          <a:stretch/>
        </p:blipFill>
        <p:spPr>
          <a:xfrm>
            <a:off x="7423263" y="4134578"/>
            <a:ext cx="4409656" cy="1590845"/>
          </a:xfrm>
          <a:prstGeom prst="rect">
            <a:avLst/>
          </a:prstGeom>
        </p:spPr>
      </p:pic>
      <p:cxnSp>
        <p:nvCxnSpPr>
          <p:cNvPr id="59" name="Прямая соединительная линия 58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72435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1393" y="109039"/>
            <a:ext cx="967739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Генетика в современной школе. Содержание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38" y="139453"/>
            <a:ext cx="1352554" cy="370059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11392" y="2339439"/>
            <a:ext cx="6627558" cy="43955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В лаборатории осваиваются основы современных дисциплин генетики: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Цитогенетика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 – изучение материальных основ наследственности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Онтогенетика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исследование действия генов и их проявления в ходе индивидуального развития организма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Биохимическая генетика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изучение механизмов передачи различных типов метаболических процессов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в ряду поколений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Иммуногенетика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изучает наследственную обусловленность иммунных свойств тканей и органов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Медицинская генетика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исследует роль генов в возникновении патологии у человека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Селекция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изучает выведение новых пород животных</a:t>
            </a:r>
            <a:b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 сортов растений с нужными человеку свойствами</a:t>
            </a:r>
            <a:endParaRPr lang="ru-RU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11392" y="984980"/>
            <a:ext cx="11844722" cy="152349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Современная лаборатория генетики в школе </a:t>
            </a: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– основа для приобретения обучающимися знаний о механизмах передачи и сохранения наследственной информации, использовании генетических законов в гибридизации, проявлении мутаций, проявлении генетических законов на различных уровнях организации живой материи</a:t>
            </a:r>
          </a:p>
          <a:p>
            <a:pPr>
              <a:lnSpc>
                <a:spcPct val="95000"/>
              </a:lnSpc>
              <a:defRPr/>
            </a:pPr>
            <a:endParaRPr lang="ru-RU" sz="2000" b="1" spc="-40" dirty="0">
              <a:gradFill>
                <a:gsLst>
                  <a:gs pos="88000">
                    <a:srgbClr val="00B0F0"/>
                  </a:gs>
                  <a:gs pos="0">
                    <a:srgbClr val="2D2B8D"/>
                  </a:gs>
                </a:gsLst>
                <a:lin ang="2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50" r="4211"/>
          <a:stretch/>
        </p:blipFill>
        <p:spPr>
          <a:xfrm>
            <a:off x="6867525" y="2086912"/>
            <a:ext cx="5510173" cy="3520583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6867525" y="5693273"/>
            <a:ext cx="5156984" cy="10002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Используемые методы:</a:t>
            </a:r>
            <a:endParaRPr lang="ru-RU" sz="1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цитогенетический, молекулярный,</a:t>
            </a:r>
          </a:p>
          <a:p>
            <a:pPr marL="342900" indent="-342900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гибридологический, генеалогический</a:t>
            </a:r>
          </a:p>
        </p:txBody>
      </p:sp>
    </p:spTree>
    <p:extLst>
      <p:ext uri="{BB962C8B-B14F-4D97-AF65-F5344CB8AC3E}">
        <p14:creationId xmlns:p14="http://schemas.microsoft.com/office/powerpoint/2010/main" val="32418798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1393" y="109039"/>
            <a:ext cx="967739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Генетика в современной школе. Инфраструктура 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38" y="139453"/>
            <a:ext cx="1352554" cy="3700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1392" y="984980"/>
            <a:ext cx="1184472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Современная лаборатория генетики в школе </a:t>
            </a: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– лабораторно-исследовательский комплекс, оснащенный высокотехнологичным оборудованием</a:t>
            </a: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93" y="2381045"/>
            <a:ext cx="3148728" cy="258195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2" name="Группа 1"/>
          <p:cNvGrpSpPr/>
          <p:nvPr/>
        </p:nvGrpSpPr>
        <p:grpSpPr>
          <a:xfrm>
            <a:off x="4245564" y="2381044"/>
            <a:ext cx="2134647" cy="1066891"/>
            <a:chOff x="4394650" y="2381044"/>
            <a:chExt cx="2134647" cy="1066891"/>
          </a:xfrm>
        </p:grpSpPr>
        <p:pic>
          <p:nvPicPr>
            <p:cNvPr id="15" name="Grafik 2" descr="PHYWE Trinokulares Kursmikroskop MIC-231, 1000x, mit Kreuztisch, Unendlichoptik">
              <a:extLst>
                <a:ext uri="{FF2B5EF4-FFF2-40B4-BE49-F238E27FC236}">
                  <a16:creationId xmlns:a16="http://schemas.microsoft.com/office/drawing/2014/main" id="{5F55EC0B-C47B-C84C-9643-8122F019149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94650" y="2381044"/>
              <a:ext cx="1121062" cy="10668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14" descr="854779f9b9c546db85c978278d9bf4b5">
              <a:extLst>
                <a:ext uri="{FF2B5EF4-FFF2-40B4-BE49-F238E27FC236}">
                  <a16:creationId xmlns:a16="http://schemas.microsoft.com/office/drawing/2014/main" id="{FBB1B5AA-1A3D-9246-AB15-3A5E4795E5E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80949" y="2381044"/>
              <a:ext cx="948348" cy="10668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8" name="Прямоугольник 17"/>
          <p:cNvSpPr/>
          <p:nvPr/>
        </p:nvSpPr>
        <p:spPr>
          <a:xfrm>
            <a:off x="205816" y="5035642"/>
            <a:ext cx="44844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Комплекты микропрепаратов:</a:t>
            </a:r>
          </a:p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Патогенные бактерии        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Covid-19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3" descr="758a4b649dbf4f9cbae3fc5b00d30168">
            <a:extLst>
              <a:ext uri="{FF2B5EF4-FFF2-40B4-BE49-F238E27FC236}">
                <a16:creationId xmlns:a16="http://schemas.microsoft.com/office/drawing/2014/main" id="{B5BCE4D9-1AB9-F346-99C7-01D755745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16" y="5733553"/>
            <a:ext cx="2041677" cy="103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5" descr="325be82140da45c6b32b37bf0185c0ec">
            <a:extLst>
              <a:ext uri="{FF2B5EF4-FFF2-40B4-BE49-F238E27FC236}">
                <a16:creationId xmlns:a16="http://schemas.microsoft.com/office/drawing/2014/main" id="{3BA96274-E23E-4E41-858C-E00967A76F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155" y="5733553"/>
            <a:ext cx="2021117" cy="104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4953704" y="4346404"/>
            <a:ext cx="27503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Оборудование для </a:t>
            </a:r>
          </a:p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ПЦР-диагностики</a:t>
            </a:r>
          </a:p>
        </p:txBody>
      </p:sp>
      <p:pic>
        <p:nvPicPr>
          <p:cNvPr id="23" name="Picture 2" descr="afa45298990c4763a7acef19b9e43a67">
            <a:extLst>
              <a:ext uri="{FF2B5EF4-FFF2-40B4-BE49-F238E27FC236}">
                <a16:creationId xmlns:a16="http://schemas.microsoft.com/office/drawing/2014/main" id="{67C09AC3-BC98-3F42-89FE-41F5E7782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265" y="3348123"/>
            <a:ext cx="934645" cy="929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4" descr="7fdff11385ba4c4dbad1e03de9eb3065">
            <a:extLst>
              <a:ext uri="{FF2B5EF4-FFF2-40B4-BE49-F238E27FC236}">
                <a16:creationId xmlns:a16="http://schemas.microsoft.com/office/drawing/2014/main" id="{80A5856C-EEB3-7647-9D3B-2693037C4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2084" y="5051349"/>
            <a:ext cx="1733606" cy="137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7737639" y="4346404"/>
            <a:ext cx="36238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Автоматические дозаторы нового поколения</a:t>
            </a:r>
          </a:p>
        </p:txBody>
      </p:sp>
      <p:grpSp>
        <p:nvGrpSpPr>
          <p:cNvPr id="6" name="Группа 5"/>
          <p:cNvGrpSpPr/>
          <p:nvPr/>
        </p:nvGrpSpPr>
        <p:grpSpPr>
          <a:xfrm>
            <a:off x="7846160" y="5051349"/>
            <a:ext cx="3406843" cy="1673525"/>
            <a:chOff x="7904806" y="5304013"/>
            <a:chExt cx="3406843" cy="1673525"/>
          </a:xfrm>
        </p:grpSpPr>
        <p:pic>
          <p:nvPicPr>
            <p:cNvPr id="26" name="Рисунок 25"/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04806" y="5304013"/>
              <a:ext cx="1673525" cy="1673525"/>
            </a:xfrm>
            <a:prstGeom prst="rect">
              <a:avLst/>
            </a:prstGeom>
          </p:spPr>
        </p:pic>
        <p:pic>
          <p:nvPicPr>
            <p:cNvPr id="27" name="Рисунок 26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50377" y="5610139"/>
              <a:ext cx="1061272" cy="1061272"/>
            </a:xfrm>
            <a:prstGeom prst="rect">
              <a:avLst/>
            </a:prstGeom>
          </p:spPr>
        </p:pic>
      </p:grpSp>
      <p:sp>
        <p:nvSpPr>
          <p:cNvPr id="28" name="Прямоугольник 27"/>
          <p:cNvSpPr/>
          <p:nvPr/>
        </p:nvSpPr>
        <p:spPr>
          <a:xfrm>
            <a:off x="7245886" y="1695947"/>
            <a:ext cx="460739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Комплекты учебного оборудования для практических работ с набором реактивов</a:t>
            </a:r>
          </a:p>
        </p:txBody>
      </p:sp>
      <p:pic>
        <p:nvPicPr>
          <p:cNvPr id="29" name="Picture 11" descr="99b831661d764f5bb5f4231a03c3d6b9">
            <a:extLst>
              <a:ext uri="{FF2B5EF4-FFF2-40B4-BE49-F238E27FC236}">
                <a16:creationId xmlns:a16="http://schemas.microsoft.com/office/drawing/2014/main" id="{FDDF1E78-2D82-4348-A92C-560E7E5B2A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054" y="2381044"/>
            <a:ext cx="2172108" cy="138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16" descr="01d14d1d75954858af53358ca28bdc17">
            <a:extLst>
              <a:ext uri="{FF2B5EF4-FFF2-40B4-BE49-F238E27FC236}">
                <a16:creationId xmlns:a16="http://schemas.microsoft.com/office/drawing/2014/main" id="{177C9CD1-67FF-A14C-B2DF-02382C905F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8581" y="2381044"/>
            <a:ext cx="2144527" cy="1660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/>
          <p:cNvSpPr/>
          <p:nvPr/>
        </p:nvSpPr>
        <p:spPr>
          <a:xfrm>
            <a:off x="211392" y="1695946"/>
            <a:ext cx="3148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Лабораторная мебель  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4090437" y="1695947"/>
            <a:ext cx="24449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Оптические приборы</a:t>
            </a:r>
          </a:p>
        </p:txBody>
      </p:sp>
    </p:spTree>
    <p:extLst>
      <p:ext uri="{BB962C8B-B14F-4D97-AF65-F5344CB8AC3E}">
        <p14:creationId xmlns:p14="http://schemas.microsoft.com/office/powerpoint/2010/main" val="21825718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1393" y="109039"/>
            <a:ext cx="967739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Генетика в современной школе. Подготовка кадров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38" y="139453"/>
            <a:ext cx="1352554" cy="3700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1392" y="984980"/>
            <a:ext cx="11844722" cy="123110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000" b="1" spc="-4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Практикоориентированные</a:t>
            </a:r>
            <a: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курсы повышения квалификации</a:t>
            </a:r>
            <a:b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«Генетические технологии в структуре современного биологического образования. Особенности содержания и методики обучения»</a:t>
            </a:r>
          </a:p>
          <a:p>
            <a:endParaRPr lang="ru-RU" sz="2000" b="1" spc="-40" dirty="0">
              <a:gradFill>
                <a:gsLst>
                  <a:gs pos="88000">
                    <a:srgbClr val="00B0F0"/>
                  </a:gs>
                  <a:gs pos="0">
                    <a:srgbClr val="2D2B8D"/>
                  </a:gs>
                </a:gsLst>
                <a:lin ang="2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211392" y="2021873"/>
            <a:ext cx="11812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курса: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совершенствование профессиональных компетенций педагогов в области проведения современного учебного занятия по генетике с использованием высокотехнологичного оборудования лаборатории генетики, обеспечение педагогов теоретическими знаниями и практическими инструментами для изучения генетических технологий и организации практикума по генетике в школе</a:t>
            </a:r>
          </a:p>
        </p:txBody>
      </p:sp>
      <p:sp>
        <p:nvSpPr>
          <p:cNvPr id="36" name="Шестиугольник 35">
            <a:extLst>
              <a:ext uri="{FF2B5EF4-FFF2-40B4-BE49-F238E27FC236}">
                <a16:creationId xmlns:a16="http://schemas.microsoft.com/office/drawing/2014/main" id="{EE5305AC-2396-493E-9AF6-3123477C3EEF}"/>
              </a:ext>
            </a:extLst>
          </p:cNvPr>
          <p:cNvSpPr>
            <a:spLocks noChangeAspect="1"/>
          </p:cNvSpPr>
          <p:nvPr/>
        </p:nvSpPr>
        <p:spPr>
          <a:xfrm>
            <a:off x="15543" y="4984548"/>
            <a:ext cx="1786521" cy="1548000"/>
          </a:xfrm>
          <a:prstGeom prst="hexagon">
            <a:avLst/>
          </a:prstGeom>
          <a:blipFill>
            <a:blip r:embed="rId5" cstate="print">
              <a:alphaModFix amt="7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Шестиугольник 37">
            <a:extLst>
              <a:ext uri="{FF2B5EF4-FFF2-40B4-BE49-F238E27FC236}">
                <a16:creationId xmlns:a16="http://schemas.microsoft.com/office/drawing/2014/main" id="{4B9CE1B6-F833-4975-B2A2-8CFB4FE8F1F0}"/>
              </a:ext>
            </a:extLst>
          </p:cNvPr>
          <p:cNvSpPr>
            <a:spLocks noChangeAspect="1"/>
          </p:cNvSpPr>
          <p:nvPr/>
        </p:nvSpPr>
        <p:spPr>
          <a:xfrm>
            <a:off x="15543" y="3396070"/>
            <a:ext cx="1786521" cy="1548000"/>
          </a:xfrm>
          <a:prstGeom prst="hexagon">
            <a:avLst/>
          </a:prstGeom>
          <a:blipFill>
            <a:blip r:embed="rId6" cstate="print">
              <a:alphaModFix amt="7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5" name="Шестиугольник 34">
            <a:extLst>
              <a:ext uri="{FF2B5EF4-FFF2-40B4-BE49-F238E27FC236}">
                <a16:creationId xmlns:a16="http://schemas.microsoft.com/office/drawing/2014/main" id="{71E8E7BF-4AF5-4588-8C57-E9A5C2DA03C6}"/>
              </a:ext>
            </a:extLst>
          </p:cNvPr>
          <p:cNvSpPr>
            <a:spLocks noChangeAspect="1"/>
          </p:cNvSpPr>
          <p:nvPr/>
        </p:nvSpPr>
        <p:spPr>
          <a:xfrm>
            <a:off x="1442621" y="4190309"/>
            <a:ext cx="1786521" cy="1548000"/>
          </a:xfrm>
          <a:prstGeom prst="hexagon">
            <a:avLst/>
          </a:prstGeom>
          <a:blipFill>
            <a:blip r:embed="rId7" cstate="print">
              <a:alphaModFix amt="70000"/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3390899" y="3196045"/>
            <a:ext cx="8633093" cy="3524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«Генетические технологии – через весь курс биологии»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– теоретическая подготовка педагогов, сопряженная с методикой применения новых знаний для обновления школьных занятий по направлению генетики и генной инженерии</a:t>
            </a:r>
          </a:p>
          <a:p>
            <a:pPr>
              <a:spcAft>
                <a:spcPts val="600"/>
              </a:spcAft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«Генетические технологии на практике»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– методическая подготовка педагогов для организации эффективного практикума по генетике в школе</a:t>
            </a:r>
          </a:p>
          <a:p>
            <a:pPr>
              <a:spcAft>
                <a:spcPts val="600"/>
              </a:spcAft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«Генетика из первых уст»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– преподаватели курса – ученые ведущих вузов в данной сфере (факультет фундаментальной медицины, биологический факультет МГУ, НИЦ «Курчатовский институт», Институт генетики) и ведущие специалисты учреждений, развивающих генетические исследования на территории Российской Федерации (практическая сторона генетических технологий)</a:t>
            </a:r>
          </a:p>
          <a:p>
            <a:pPr>
              <a:spcAft>
                <a:spcPts val="600"/>
              </a:spcAft>
            </a:pP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«Генетика – территория успеха» 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– преподаватели курса – педагоги-практики, успешно реализующие образовательные программы с использованием новейшего оборудования и разрешающие все трудности преподавания генетики в современной школе</a:t>
            </a:r>
          </a:p>
        </p:txBody>
      </p:sp>
    </p:spTree>
    <p:extLst>
      <p:ext uri="{BB962C8B-B14F-4D97-AF65-F5344CB8AC3E}">
        <p14:creationId xmlns:p14="http://schemas.microsoft.com/office/powerpoint/2010/main" val="23876123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1393" y="109039"/>
            <a:ext cx="967739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Генетика в современной школе. Подготовка кадров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38" y="139453"/>
            <a:ext cx="1352554" cy="3700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1392" y="984980"/>
            <a:ext cx="1184472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«Генетические технологии в структуре современного биологического образования. Особенности содержания и методики обучения»</a:t>
            </a:r>
          </a:p>
          <a:p>
            <a:endParaRPr lang="ru-RU" sz="2000" b="1" spc="-40" dirty="0">
              <a:gradFill>
                <a:gsLst>
                  <a:gs pos="88000">
                    <a:srgbClr val="00B0F0"/>
                  </a:gs>
                  <a:gs pos="0">
                    <a:srgbClr val="2D2B8D"/>
                  </a:gs>
                </a:gsLst>
                <a:lin ang="2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11392" y="1777398"/>
            <a:ext cx="1181260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Трудоемкость программы обучения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72 </a:t>
            </a:r>
            <a:r>
              <a:rPr lang="ru-RU" dirty="0" err="1">
                <a:latin typeface="Arial" panose="020B0604020202020204" pitchFamily="34" charset="0"/>
                <a:cs typeface="Arial" panose="020B0604020202020204" pitchFamily="34" charset="0"/>
              </a:rPr>
              <a:t>ак.ч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 результатам обучения </a:t>
            </a: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– удостоверение о повышении квалификации установленного образца</a:t>
            </a:r>
          </a:p>
          <a:p>
            <a:pPr algn="ctr">
              <a:spcBef>
                <a:spcPts val="2400"/>
              </a:spcBef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Модульный принцип построения программы обучения</a:t>
            </a:r>
          </a:p>
          <a:p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11392" y="3230915"/>
            <a:ext cx="5040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Модуль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Современная генетика. Содержание и методики обучения</a:t>
            </a:r>
            <a:endParaRPr lang="ru-RU" sz="1600" b="1" dirty="0">
              <a:solidFill>
                <a:srgbClr val="C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13500" y="3230915"/>
            <a:ext cx="5040000" cy="6850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Модуль II. Лабораторная генетика. Практика использования оборудования</a:t>
            </a:r>
            <a:endParaRPr lang="ru-RU" sz="1600" b="1" dirty="0">
              <a:solidFill>
                <a:srgbClr val="C00000"/>
              </a:solidFill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211392" y="3942662"/>
            <a:ext cx="5040000" cy="267983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Дистанционная форма обучения: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Интерактивные видео-лекции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Онлайн-практикумы и тренажеры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Методические семинары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Практические и методические подборки материалов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Контрольные работы</a:t>
            </a:r>
            <a:endParaRPr lang="ru-RU" sz="1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413500" y="4020382"/>
            <a:ext cx="5040000" cy="3137077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u="sng" dirty="0">
                <a:latin typeface="Arial" panose="020B0604020202020204" pitchFamily="34" charset="0"/>
                <a:cs typeface="Arial" panose="020B0604020202020204" pitchFamily="34" charset="0"/>
              </a:rPr>
              <a:t>Очная форма обучения: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Интерактивные лекции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Семинары и практикумы решения задач по генетике различного уровня сложности, включая олимпиадные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ru-RU" dirty="0">
                <a:latin typeface="Arial" panose="020B0604020202020204" pitchFamily="34" charset="0"/>
                <a:cs typeface="Arial" panose="020B0604020202020204" pitchFamily="34" charset="0"/>
              </a:rPr>
              <a:t>Лабораторные и практические работы с использованием высокотехнологичного оборудования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dirty="0">
              <a:latin typeface="Arial" panose="020B0604020202020204" pitchFamily="34" charset="0"/>
              <a:ea typeface="Calibri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6626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1393" y="109039"/>
            <a:ext cx="967739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Генетика в современной школе. Подготовка кадров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38" y="139453"/>
            <a:ext cx="1352554" cy="370059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11392" y="984980"/>
            <a:ext cx="1184472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Содержание программы обучения</a:t>
            </a:r>
            <a:b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2000" b="1" spc="-40" dirty="0">
              <a:gradFill>
                <a:gsLst>
                  <a:gs pos="88000">
                    <a:srgbClr val="00B0F0"/>
                  </a:gs>
                  <a:gs pos="0">
                    <a:srgbClr val="2D2B8D"/>
                  </a:gs>
                </a:gsLst>
                <a:lin ang="2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5" name="Таблица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1729902"/>
              </p:ext>
            </p:extLst>
          </p:nvPr>
        </p:nvGraphicFramePr>
        <p:xfrm>
          <a:off x="235131" y="1927638"/>
          <a:ext cx="3741446" cy="267436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8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4327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0695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Модуль </a:t>
                      </a:r>
                      <a:r>
                        <a:rPr lang="en-US" sz="1800" dirty="0">
                          <a:effectLst/>
                        </a:rPr>
                        <a:t>I</a:t>
                      </a:r>
                      <a:r>
                        <a:rPr lang="ru-RU" sz="1800" dirty="0">
                          <a:effectLst/>
                        </a:rPr>
                        <a:t>. Современная генетика. Содержание и методики обучения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marL="1588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</a:rPr>
                        <a:t>Раздел 1. </a:t>
                      </a:r>
                      <a:r>
                        <a:rPr lang="ru-RU" sz="1600" dirty="0">
                          <a:effectLst/>
                        </a:rPr>
                        <a:t>Закономерности наследования признаков и принципы наследственности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2.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</a:rPr>
                        <a:t>Раздел 2. </a:t>
                      </a:r>
                      <a:r>
                        <a:rPr lang="ru-RU" sz="1600" dirty="0">
                          <a:effectLst/>
                        </a:rPr>
                        <a:t>Генетика человека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73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3.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</a:rPr>
                        <a:t>Раздел 3. </a:t>
                      </a:r>
                      <a:r>
                        <a:rPr lang="ru-RU" sz="1600" dirty="0">
                          <a:effectLst/>
                        </a:rPr>
                        <a:t>Генетика популяций и генетические основы эволюции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286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>
                          <a:effectLst/>
                        </a:rPr>
                        <a:t>4.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</a:rPr>
                        <a:t>Раздел 4. </a:t>
                      </a:r>
                      <a:r>
                        <a:rPr lang="ru-RU" sz="1600" dirty="0">
                          <a:effectLst/>
                        </a:rPr>
                        <a:t>Генетические основы селекции и биотехнологии 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6" name="Таблица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9930187"/>
              </p:ext>
            </p:extLst>
          </p:nvPr>
        </p:nvGraphicFramePr>
        <p:xfrm>
          <a:off x="4295555" y="1927638"/>
          <a:ext cx="7689700" cy="48670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070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7826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1974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800" dirty="0">
                          <a:effectLst/>
                        </a:rPr>
                        <a:t>Модуль II. Лабораторная генетика. Практика использования оборудования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</a:rPr>
                        <a:t>Раздел 1.</a:t>
                      </a:r>
                      <a:r>
                        <a:rPr lang="ru-RU" sz="1600" dirty="0">
                          <a:effectLst/>
                        </a:rPr>
                        <a:t> Решение задач по генетике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1.1.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400" dirty="0">
                          <a:effectLst/>
                        </a:rPr>
                        <a:t>Решение задач ЕГЭ по генетике повышенного и высокого уровня сложности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1.2.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</a:rPr>
                        <a:t>Решение олимпиадных задач по генетике</a:t>
                      </a:r>
                      <a:endParaRPr lang="ru-RU" sz="1200" b="1" dirty="0">
                        <a:solidFill>
                          <a:srgbClr val="4F81BD"/>
                        </a:solidFill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2.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dirty="0">
                          <a:effectLst/>
                        </a:rPr>
                        <a:t>Раздел 2. </a:t>
                      </a:r>
                      <a:r>
                        <a:rPr lang="ru-RU" sz="1600" dirty="0">
                          <a:effectLst/>
                        </a:rPr>
                        <a:t>Лабораторные работы по генетике с использованием специализированного оборудования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dirty="0">
                          <a:effectLst/>
                        </a:rPr>
                        <a:t>2.1.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Молекулярные и цитологические основы наследственности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Поведение хромосом при митозе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2.2.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Методы генетики.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Кариологический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анализ организмов различных видов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2.3.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Цитоплазматическая наследственность.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Электрофорез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плазмидной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ДНК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2.4.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Теория гена.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Получение ДНК из организма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2.5.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Методы генетики человека.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Генетическая дактилоскопия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2.6.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Наследование у человека.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Определение группы крови и резус фактора человека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2.7.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Наследственные болезни и их классификация.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Наследственные болезни человека. Медико-диагностическое консультирование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2.8.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Популяционная генетика.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Определение родственности организмов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2.9.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Генетическая изменчивость.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Типология мутаций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85725" indent="0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16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2.10.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90000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40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Генетические основы биотехнологии. </a:t>
                      </a:r>
                      <a:r>
                        <a:rPr lang="ru-RU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Влияние ферментов на процесс пищеварения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20" name="Прямоугольник 19"/>
          <p:cNvSpPr/>
          <p:nvPr/>
        </p:nvSpPr>
        <p:spPr>
          <a:xfrm>
            <a:off x="336141" y="1530237"/>
            <a:ext cx="353942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" b="1" dirty="0">
                <a:latin typeface="Arial" panose="020B0604020202020204" pitchFamily="34" charset="0"/>
                <a:cs typeface="Arial" panose="020B0604020202020204" pitchFamily="34" charset="0"/>
                <a:sym typeface="Roboto"/>
              </a:rPr>
              <a:t>Дистанционное обучение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978904" y="1530237"/>
            <a:ext cx="432300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" b="1" dirty="0">
                <a:latin typeface="Arial" panose="020B0604020202020204" pitchFamily="34" charset="0"/>
                <a:cs typeface="Arial" panose="020B0604020202020204" pitchFamily="34" charset="0"/>
                <a:sym typeface="Roboto"/>
              </a:rPr>
              <a:t>Очный практикум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3061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" y="0"/>
            <a:ext cx="12189612" cy="68580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Прямоугольник 9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5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Номер слайда 2"/>
          <p:cNvSpPr>
            <a:spLocks noGrp="1"/>
          </p:cNvSpPr>
          <p:nvPr>
            <p:ph type="sldNum" idx="4294967295"/>
          </p:nvPr>
        </p:nvSpPr>
        <p:spPr>
          <a:xfrm>
            <a:off x="11455840" y="6415563"/>
            <a:ext cx="619324" cy="356659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800" b="1" i="0" u="none" strike="noStrike" kern="1200" cap="none" spc="0" normalizeH="0" baseline="0" noProof="0" smtClean="0">
                <a:ln>
                  <a:noFill/>
                </a:ln>
                <a:solidFill>
                  <a:prstClr val="white">
                    <a:lumMod val="50000"/>
                  </a:prstClr>
                </a:solidFill>
                <a:effectLst/>
                <a:uLnTx/>
                <a:uFillTx/>
                <a:latin typeface="Open Sans Light" panose="020B03060305040202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" sz="1800" b="1" i="0" u="none" strike="noStrike" kern="1200" cap="none" spc="0" normalizeH="0" baseline="0" noProof="0" dirty="0">
              <a:ln>
                <a:noFill/>
              </a:ln>
              <a:solidFill>
                <a:prstClr val="white">
                  <a:lumMod val="50000"/>
                </a:prstClr>
              </a:solidFill>
              <a:effectLst/>
              <a:uLnTx/>
              <a:uFillTx/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3" name="Прямая соединительная линия 2">
            <a:extLst>
              <a:ext uri="{FF2B5EF4-FFF2-40B4-BE49-F238E27FC236}">
                <a16:creationId xmlns:a16="http://schemas.microsoft.com/office/drawing/2014/main" id="{DEB654A0-C98F-4F96-9F38-182DA224F2D5}"/>
              </a:ext>
            </a:extLst>
          </p:cNvPr>
          <p:cNvCxnSpPr/>
          <p:nvPr/>
        </p:nvCxnSpPr>
        <p:spPr>
          <a:xfrm>
            <a:off x="0" y="624221"/>
            <a:ext cx="12192000" cy="0"/>
          </a:xfrm>
          <a:prstGeom prst="line">
            <a:avLst/>
          </a:prstGeom>
          <a:ln w="28575">
            <a:gradFill>
              <a:gsLst>
                <a:gs pos="0">
                  <a:srgbClr val="2D2B8D"/>
                </a:gs>
                <a:gs pos="88000">
                  <a:srgbClr val="00B0F0"/>
                </a:gs>
              </a:gsLst>
              <a:lin ang="240000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11393" y="109039"/>
            <a:ext cx="9677392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8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</a:rPr>
              <a:t>Генетика в современной школе. Подготовка кадров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438" y="139453"/>
            <a:ext cx="1352554" cy="370059"/>
          </a:xfrm>
          <a:prstGeom prst="rect">
            <a:avLst/>
          </a:prstGeom>
        </p:spPr>
      </p:pic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6943235"/>
              </p:ext>
            </p:extLst>
          </p:nvPr>
        </p:nvGraphicFramePr>
        <p:xfrm>
          <a:off x="237505" y="1864424"/>
          <a:ext cx="11768447" cy="4578799"/>
        </p:xfrm>
        <a:graphic>
          <a:graphicData uri="http://schemas.openxmlformats.org/drawingml/2006/table">
            <a:tbl>
              <a:tblPr/>
              <a:tblGrid>
                <a:gridCol w="507076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6976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6890"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800" b="1" i="0" u="none" strike="noStrike" kern="1200" dirty="0">
                          <a:solidFill>
                            <a:schemeClr val="lt1"/>
                          </a:solidFill>
                          <a:latin typeface="Calibri"/>
                        </a:rPr>
                        <a:t>Лабораторные работы</a:t>
                      </a:r>
                      <a:endParaRPr lang="ru-RU" sz="1800" b="1" i="0" u="none" strike="noStrike" kern="1200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ru-RU" sz="1800" b="1" i="0" u="none" strike="noStrike" kern="1200" dirty="0">
                          <a:solidFill>
                            <a:schemeClr val="lt1"/>
                          </a:solidFill>
                          <a:latin typeface="+mn-lt"/>
                        </a:rPr>
                        <a:t>Используемое оборудование и материалы</a:t>
                      </a:r>
                      <a:endParaRPr lang="ru-RU" sz="1800" b="1" i="0" u="none" strike="noStrike" kern="1200" dirty="0">
                        <a:solidFill>
                          <a:schemeClr val="lt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9525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B9B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3480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Поведение хромосом при митозе.</a:t>
                      </a:r>
                    </a:p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Типология мутаций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Микроскопическое оборудование, наборы микропрепаратов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2333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 err="1">
                          <a:solidFill>
                            <a:schemeClr val="dk1"/>
                          </a:solidFill>
                          <a:latin typeface="Calibri"/>
                        </a:rPr>
                        <a:t>Кариологический</a:t>
                      </a: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 анализ организмов различных видов. </a:t>
                      </a: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+mn-lt"/>
                        </a:rPr>
                        <a:t>Наследственные болезни человека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Электронные атласы кариограмм человека в норме и при патологиях, кариограмм организмов различных видов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2333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Электрофорез </a:t>
                      </a:r>
                      <a:r>
                        <a:rPr lang="ru-RU" sz="1600" b="0" i="0" u="none" strike="noStrike" kern="1200" dirty="0" err="1">
                          <a:solidFill>
                            <a:schemeClr val="dk1"/>
                          </a:solidFill>
                          <a:latin typeface="Calibri"/>
                        </a:rPr>
                        <a:t>плазмидной</a:t>
                      </a: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 ДНК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Набор оборудования по электрофорезу </a:t>
                      </a:r>
                      <a:r>
                        <a:rPr lang="ru-RU" sz="1600" b="0" i="0" u="none" strike="noStrike" dirty="0" err="1">
                          <a:latin typeface="+mn-lt"/>
                        </a:rPr>
                        <a:t>плазмидной</a:t>
                      </a:r>
                      <a:r>
                        <a:rPr lang="ru-RU" sz="1600" b="0" i="0" u="none" strike="noStrike" dirty="0">
                          <a:latin typeface="+mn-lt"/>
                        </a:rPr>
                        <a:t> ДНК, расходные</a:t>
                      </a:r>
                      <a:r>
                        <a:rPr lang="ru-RU" sz="1600" b="0" i="0" u="none" strike="noStrike" baseline="0" dirty="0">
                          <a:latin typeface="+mn-lt"/>
                        </a:rPr>
                        <a:t> материалы (образцы, реактивы, буферная смесь)</a:t>
                      </a:r>
                      <a:endParaRPr lang="ru-RU" sz="1600" b="0" i="0" u="none" strike="noStrike" dirty="0">
                        <a:latin typeface="+mn-lt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2333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Получение ДНК из организма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Набор оборудования для выделения ДНК из клеток растений, расходные</a:t>
                      </a:r>
                      <a:r>
                        <a:rPr lang="ru-RU" sz="1600" b="0" i="0" u="none" strike="noStrike" baseline="0" dirty="0">
                          <a:latin typeface="+mn-lt"/>
                        </a:rPr>
                        <a:t> материалы </a:t>
                      </a:r>
                      <a:endParaRPr lang="ru-RU" sz="1600" b="0" i="0" u="none" strike="noStrike" dirty="0">
                        <a:latin typeface="+mn-lt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2333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Генетическая дактилоскопия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Набор оборудования по ДНК-профилированию, расходные</a:t>
                      </a:r>
                      <a:r>
                        <a:rPr lang="ru-RU" sz="1600" b="0" i="0" u="none" strike="noStrike" baseline="0" dirty="0">
                          <a:latin typeface="+mn-lt"/>
                        </a:rPr>
                        <a:t> материалы </a:t>
                      </a:r>
                      <a:endParaRPr lang="ru-RU" sz="1600" b="0" i="0" u="none" strike="noStrike" dirty="0">
                        <a:latin typeface="+mn-lt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DEE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2333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Определение группы крови и резус фактора человека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Смоделированные образцы крови, имитированные сыворотки, лабораторная</a:t>
                      </a:r>
                      <a:r>
                        <a:rPr lang="ru-RU" sz="1600" b="0" i="0" u="none" strike="noStrike" baseline="0" dirty="0">
                          <a:latin typeface="+mn-lt"/>
                        </a:rPr>
                        <a:t> посуда и инструменты</a:t>
                      </a:r>
                      <a:endParaRPr lang="ru-RU" sz="1600" b="0" i="0" u="none" strike="noStrike" dirty="0">
                        <a:latin typeface="+mn-lt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2333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Определение родственности организмов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0" indent="0" algn="l" defTabSz="914400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Набор оборудования для определения родственности организмов, расходные</a:t>
                      </a:r>
                      <a:r>
                        <a:rPr lang="ru-RU" sz="1600" b="0" i="0" u="none" strike="noStrike" baseline="0" dirty="0">
                          <a:latin typeface="+mn-lt"/>
                        </a:rPr>
                        <a:t> материалы </a:t>
                      </a:r>
                      <a:endParaRPr lang="ru-RU" sz="1600" b="0" i="0" u="none" strike="noStrike" dirty="0">
                        <a:latin typeface="+mn-lt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2333"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kern="1200" dirty="0">
                          <a:solidFill>
                            <a:schemeClr val="dk1"/>
                          </a:solidFill>
                          <a:latin typeface="Calibri"/>
                        </a:rPr>
                        <a:t>Влияние ферментов на процесс пищеварения</a:t>
                      </a:r>
                      <a:endParaRPr lang="ru-RU" sz="1600" b="0" i="0" u="none" strike="noStrike" dirty="0">
                        <a:latin typeface="Arial"/>
                      </a:endParaRP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tc>
                  <a:txBody>
                    <a:bodyPr/>
                    <a:lstStyle/>
                    <a:p>
                      <a:pPr marL="91440" algn="l" rtl="0" eaLnBrk="1" fontAlgn="t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600" b="0" i="0" u="none" strike="noStrike" dirty="0">
                          <a:latin typeface="+mn-lt"/>
                        </a:rPr>
                        <a:t>Пищеварительные ферменты, органические вещества пищи, лабораторная посуда и реактивы</a:t>
                      </a:r>
                    </a:p>
                  </a:txBody>
                  <a:tcPr marL="68580" marR="68580" marT="9525" marB="0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F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211392" y="984980"/>
            <a:ext cx="11844722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2000" b="1" spc="-4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Лабораторный практикум </a:t>
            </a:r>
            <a:r>
              <a:rPr lang="ru-RU" sz="2000" b="1" spc="-40" dirty="0">
                <a:gradFill>
                  <a:gsLst>
                    <a:gs pos="88000">
                      <a:srgbClr val="00B0F0"/>
                    </a:gs>
                    <a:gs pos="0">
                      <a:srgbClr val="2D2B8D"/>
                    </a:gs>
                  </a:gsLst>
                  <a:lin ang="2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– эффективный механизм овладения практическими инструментами для изучения генетических технологий и организации практикума по генетике в школе</a:t>
            </a:r>
          </a:p>
        </p:txBody>
      </p:sp>
    </p:spTree>
    <p:extLst>
      <p:ext uri="{BB962C8B-B14F-4D97-AF65-F5344CB8AC3E}">
        <p14:creationId xmlns:p14="http://schemas.microsoft.com/office/powerpoint/2010/main" val="1930629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" y="0"/>
            <a:ext cx="12189612" cy="6858000"/>
          </a:xfrm>
          <a:prstGeom prst="rect">
            <a:avLst/>
          </a:prstGeom>
        </p:spPr>
      </p:pic>
      <p:sp>
        <p:nvSpPr>
          <p:cNvPr id="10" name="Подзаголовок 2"/>
          <p:cNvSpPr txBox="1">
            <a:spLocks/>
          </p:cNvSpPr>
          <p:nvPr/>
        </p:nvSpPr>
        <p:spPr>
          <a:xfrm>
            <a:off x="2476943" y="4580626"/>
            <a:ext cx="8521649" cy="163147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377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1800" b="1" spc="-4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Группа компаний «Просвещение»</a:t>
            </a:r>
          </a:p>
          <a:p>
            <a:pPr marL="0" indent="0" defTabSz="914377">
              <a:lnSpc>
                <a:spcPct val="120000"/>
              </a:lnSpc>
              <a:spcBef>
                <a:spcPts val="0"/>
              </a:spcBef>
              <a:buNone/>
              <a:defRPr/>
            </a:pPr>
            <a:r>
              <a:rPr lang="ru-RU" sz="1800" spc="-4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Адрес: </a:t>
            </a:r>
            <a: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127473, г. Москва, ул. Краснопролетарская, д. 16, стр. 3, подъезд 8, бизнес-центр «Новослободский»</a:t>
            </a:r>
          </a:p>
          <a:p>
            <a:pPr marL="0" indent="0" defTabSz="914377">
              <a:lnSpc>
                <a:spcPct val="120000"/>
              </a:lnSpc>
              <a:spcBef>
                <a:spcPts val="0"/>
              </a:spcBef>
              <a:buNone/>
              <a:defRPr/>
            </a:pPr>
            <a:br>
              <a:rPr lang="ru-RU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ru-RU" sz="1800" spc="-40" dirty="0">
                <a:solidFill>
                  <a:schemeClr val="tx1">
                    <a:lumMod val="95000"/>
                    <a:lumOff val="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Горячая линия: 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vopros</a:t>
            </a: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@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prosv</a:t>
            </a:r>
            <a:r>
              <a:rPr lang="ru-RU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.</a:t>
            </a:r>
            <a:r>
              <a:rPr 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3"/>
              </a:rPr>
              <a:t>ru</a:t>
            </a:r>
            <a:endParaRPr lang="ru-RU" sz="1800" spc="-40" dirty="0">
              <a:solidFill>
                <a:schemeClr val="tx1">
                  <a:lumMod val="75000"/>
                  <a:lumOff val="25000"/>
                </a:schemeClr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11" name="Рисунок 24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183" y="4580626"/>
            <a:ext cx="1632683" cy="163268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8786" y="189307"/>
            <a:ext cx="1352554" cy="370059"/>
          </a:xfrm>
          <a:prstGeom prst="rect">
            <a:avLst/>
          </a:prstGeom>
        </p:spPr>
      </p:pic>
      <p:grpSp>
        <p:nvGrpSpPr>
          <p:cNvPr id="13" name="Группа 12"/>
          <p:cNvGrpSpPr/>
          <p:nvPr/>
        </p:nvGrpSpPr>
        <p:grpSpPr>
          <a:xfrm>
            <a:off x="8830617" y="127979"/>
            <a:ext cx="1268960" cy="438775"/>
            <a:chOff x="254665" y="195486"/>
            <a:chExt cx="951720" cy="329081"/>
          </a:xfrm>
        </p:grpSpPr>
        <p:sp>
          <p:nvSpPr>
            <p:cNvPr id="14" name="Freeform 6">
              <a:extLst>
                <a:ext uri="{FF2B5EF4-FFF2-40B4-BE49-F238E27FC236}">
                  <a16:creationId xmlns:a16="http://schemas.microsoft.com/office/drawing/2014/main" id="{8EF519E2-E53C-4D9E-B400-08D67129D2A8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799" y="350101"/>
              <a:ext cx="362510" cy="20894"/>
            </a:xfrm>
            <a:custGeom>
              <a:avLst/>
              <a:gdLst/>
              <a:ahLst/>
              <a:cxnLst>
                <a:cxn ang="0">
                  <a:pos x="1505" y="0"/>
                </a:cxn>
                <a:cxn ang="0">
                  <a:pos x="0" y="0"/>
                </a:cxn>
                <a:cxn ang="0">
                  <a:pos x="0" y="84"/>
                </a:cxn>
                <a:cxn ang="0">
                  <a:pos x="1509" y="84"/>
                </a:cxn>
                <a:cxn ang="0">
                  <a:pos x="1505" y="0"/>
                </a:cxn>
              </a:cxnLst>
              <a:rect l="0" t="0" r="r" b="b"/>
              <a:pathLst>
                <a:path w="1509" h="84">
                  <a:moveTo>
                    <a:pt x="1505" y="0"/>
                  </a:moveTo>
                  <a:lnTo>
                    <a:pt x="0" y="0"/>
                  </a:lnTo>
                  <a:lnTo>
                    <a:pt x="0" y="84"/>
                  </a:lnTo>
                  <a:lnTo>
                    <a:pt x="1509" y="84"/>
                  </a:lnTo>
                  <a:lnTo>
                    <a:pt x="1505" y="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5" name="Freeform 7">
              <a:extLst>
                <a:ext uri="{FF2B5EF4-FFF2-40B4-BE49-F238E27FC236}">
                  <a16:creationId xmlns:a16="http://schemas.microsoft.com/office/drawing/2014/main" id="{EB5A74A1-76B1-403A-8FB8-3FBCC4A7FACA}"/>
                </a:ext>
              </a:extLst>
            </p:cNvPr>
            <p:cNvSpPr>
              <a:spLocks/>
            </p:cNvSpPr>
            <p:nvPr/>
          </p:nvSpPr>
          <p:spPr bwMode="auto">
            <a:xfrm>
              <a:off x="839696" y="350101"/>
              <a:ext cx="362510" cy="20894"/>
            </a:xfrm>
            <a:custGeom>
              <a:avLst/>
              <a:gdLst/>
              <a:ahLst/>
              <a:cxnLst>
                <a:cxn ang="0">
                  <a:pos x="1510" y="0"/>
                </a:cxn>
                <a:cxn ang="0">
                  <a:pos x="9" y="0"/>
                </a:cxn>
                <a:cxn ang="0">
                  <a:pos x="0" y="84"/>
                </a:cxn>
                <a:cxn ang="0">
                  <a:pos x="1510" y="84"/>
                </a:cxn>
                <a:cxn ang="0">
                  <a:pos x="1510" y="0"/>
                </a:cxn>
              </a:cxnLst>
              <a:rect l="0" t="0" r="r" b="b"/>
              <a:pathLst>
                <a:path w="1510" h="84">
                  <a:moveTo>
                    <a:pt x="1510" y="0"/>
                  </a:moveTo>
                  <a:lnTo>
                    <a:pt x="9" y="0"/>
                  </a:lnTo>
                  <a:lnTo>
                    <a:pt x="0" y="84"/>
                  </a:lnTo>
                  <a:lnTo>
                    <a:pt x="1510" y="84"/>
                  </a:lnTo>
                  <a:lnTo>
                    <a:pt x="1510" y="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6" name="Freeform 8">
              <a:extLst>
                <a:ext uri="{FF2B5EF4-FFF2-40B4-BE49-F238E27FC236}">
                  <a16:creationId xmlns:a16="http://schemas.microsoft.com/office/drawing/2014/main" id="{8141FBEA-CB09-4617-90BF-6E4515E5EADB}"/>
                </a:ext>
              </a:extLst>
            </p:cNvPr>
            <p:cNvSpPr>
              <a:spLocks/>
            </p:cNvSpPr>
            <p:nvPr/>
          </p:nvSpPr>
          <p:spPr bwMode="auto">
            <a:xfrm>
              <a:off x="254665" y="425320"/>
              <a:ext cx="82532" cy="77308"/>
            </a:xfrm>
            <a:custGeom>
              <a:avLst/>
              <a:gdLst/>
              <a:ahLst/>
              <a:cxnLst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48" y="309"/>
                </a:cxn>
                <a:cxn ang="0">
                  <a:pos x="148" y="292"/>
                </a:cxn>
                <a:cxn ang="0">
                  <a:pos x="106" y="283"/>
                </a:cxn>
                <a:cxn ang="0">
                  <a:pos x="106" y="30"/>
                </a:cxn>
                <a:cxn ang="0">
                  <a:pos x="232" y="30"/>
                </a:cxn>
                <a:cxn ang="0">
                  <a:pos x="232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0" y="0"/>
                </a:cxn>
                <a:cxn ang="0">
                  <a:pos x="0" y="17"/>
                </a:cxn>
              </a:cxnLst>
              <a:rect l="0" t="0" r="r" b="b"/>
              <a:pathLst>
                <a:path w="342" h="309">
                  <a:moveTo>
                    <a:pt x="0" y="17"/>
                  </a:move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48" y="309"/>
                  </a:lnTo>
                  <a:lnTo>
                    <a:pt x="148" y="292"/>
                  </a:lnTo>
                  <a:lnTo>
                    <a:pt x="106" y="283"/>
                  </a:lnTo>
                  <a:lnTo>
                    <a:pt x="106" y="30"/>
                  </a:lnTo>
                  <a:lnTo>
                    <a:pt x="232" y="30"/>
                  </a:lnTo>
                  <a:lnTo>
                    <a:pt x="232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0" y="0"/>
                  </a:lnTo>
                  <a:lnTo>
                    <a:pt x="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7" name="Freeform 9">
              <a:extLst>
                <a:ext uri="{FF2B5EF4-FFF2-40B4-BE49-F238E27FC236}">
                  <a16:creationId xmlns:a16="http://schemas.microsoft.com/office/drawing/2014/main" id="{48B219EA-8104-447D-9B8C-156A030698CD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822" y="425320"/>
              <a:ext cx="56414" cy="77308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139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39" y="309"/>
                </a:cxn>
                <a:cxn ang="0">
                  <a:pos x="156" y="309"/>
                </a:cxn>
                <a:cxn ang="0">
                  <a:pos x="156" y="292"/>
                </a:cxn>
                <a:cxn ang="0">
                  <a:pos x="139" y="288"/>
                </a:cxn>
                <a:cxn ang="0">
                  <a:pos x="101" y="283"/>
                </a:cxn>
                <a:cxn ang="0">
                  <a:pos x="101" y="178"/>
                </a:cxn>
                <a:cxn ang="0">
                  <a:pos x="127" y="178"/>
                </a:cxn>
                <a:cxn ang="0">
                  <a:pos x="139" y="178"/>
                </a:cxn>
                <a:cxn ang="0">
                  <a:pos x="236" y="81"/>
                </a:cxn>
                <a:cxn ang="0">
                  <a:pos x="148" y="0"/>
                </a:cxn>
                <a:cxn ang="0">
                  <a:pos x="139" y="161"/>
                </a:cxn>
                <a:cxn ang="0">
                  <a:pos x="139" y="161"/>
                </a:cxn>
                <a:cxn ang="0">
                  <a:pos x="118" y="161"/>
                </a:cxn>
                <a:cxn ang="0">
                  <a:pos x="101" y="161"/>
                </a:cxn>
                <a:cxn ang="0">
                  <a:pos x="101" y="21"/>
                </a:cxn>
                <a:cxn ang="0">
                  <a:pos x="118" y="21"/>
                </a:cxn>
                <a:cxn ang="0">
                  <a:pos x="139" y="26"/>
                </a:cxn>
                <a:cxn ang="0">
                  <a:pos x="173" y="93"/>
                </a:cxn>
                <a:cxn ang="0">
                  <a:pos x="139" y="161"/>
                </a:cxn>
              </a:cxnLst>
              <a:rect l="0" t="0" r="r" b="b"/>
              <a:pathLst>
                <a:path w="236" h="309">
                  <a:moveTo>
                    <a:pt x="148" y="0"/>
                  </a:moveTo>
                  <a:lnTo>
                    <a:pt x="139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39" y="309"/>
                  </a:lnTo>
                  <a:lnTo>
                    <a:pt x="156" y="309"/>
                  </a:lnTo>
                  <a:lnTo>
                    <a:pt x="156" y="292"/>
                  </a:lnTo>
                  <a:lnTo>
                    <a:pt x="139" y="288"/>
                  </a:lnTo>
                  <a:lnTo>
                    <a:pt x="101" y="283"/>
                  </a:lnTo>
                  <a:lnTo>
                    <a:pt x="101" y="178"/>
                  </a:lnTo>
                  <a:lnTo>
                    <a:pt x="127" y="178"/>
                  </a:lnTo>
                  <a:lnTo>
                    <a:pt x="139" y="178"/>
                  </a:lnTo>
                  <a:cubicBezTo>
                    <a:pt x="203" y="174"/>
                    <a:pt x="236" y="144"/>
                    <a:pt x="236" y="81"/>
                  </a:cubicBezTo>
                  <a:cubicBezTo>
                    <a:pt x="236" y="26"/>
                    <a:pt x="198" y="0"/>
                    <a:pt x="148" y="0"/>
                  </a:cubicBezTo>
                  <a:close/>
                  <a:moveTo>
                    <a:pt x="139" y="161"/>
                  </a:moveTo>
                  <a:lnTo>
                    <a:pt x="139" y="161"/>
                  </a:lnTo>
                  <a:lnTo>
                    <a:pt x="118" y="161"/>
                  </a:lnTo>
                  <a:lnTo>
                    <a:pt x="101" y="161"/>
                  </a:lnTo>
                  <a:lnTo>
                    <a:pt x="101" y="21"/>
                  </a:lnTo>
                  <a:lnTo>
                    <a:pt x="118" y="21"/>
                  </a:lnTo>
                  <a:cubicBezTo>
                    <a:pt x="122" y="21"/>
                    <a:pt x="131" y="21"/>
                    <a:pt x="139" y="26"/>
                  </a:cubicBezTo>
                  <a:cubicBezTo>
                    <a:pt x="156" y="30"/>
                    <a:pt x="173" y="51"/>
                    <a:pt x="173" y="93"/>
                  </a:cubicBezTo>
                  <a:cubicBezTo>
                    <a:pt x="173" y="123"/>
                    <a:pt x="165" y="152"/>
                    <a:pt x="139" y="161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8" name="Freeform 10">
              <a:extLst>
                <a:ext uri="{FF2B5EF4-FFF2-40B4-BE49-F238E27FC236}">
                  <a16:creationId xmlns:a16="http://schemas.microsoft.com/office/drawing/2014/main" id="{71F453EE-6CA0-49B2-BA17-C90BA53D698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23906" y="424275"/>
              <a:ext cx="76263" cy="79397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56" y="0"/>
                </a:cxn>
                <a:cxn ang="0">
                  <a:pos x="0" y="156"/>
                </a:cxn>
                <a:cxn ang="0">
                  <a:pos x="156" y="317"/>
                </a:cxn>
                <a:cxn ang="0">
                  <a:pos x="160" y="317"/>
                </a:cxn>
                <a:cxn ang="0">
                  <a:pos x="317" y="156"/>
                </a:cxn>
                <a:cxn ang="0">
                  <a:pos x="160" y="0"/>
                </a:cxn>
                <a:cxn ang="0">
                  <a:pos x="160" y="300"/>
                </a:cxn>
                <a:cxn ang="0">
                  <a:pos x="160" y="300"/>
                </a:cxn>
                <a:cxn ang="0">
                  <a:pos x="156" y="300"/>
                </a:cxn>
                <a:cxn ang="0">
                  <a:pos x="72" y="148"/>
                </a:cxn>
                <a:cxn ang="0">
                  <a:pos x="156" y="17"/>
                </a:cxn>
                <a:cxn ang="0">
                  <a:pos x="245" y="169"/>
                </a:cxn>
                <a:cxn ang="0">
                  <a:pos x="160" y="300"/>
                </a:cxn>
              </a:cxnLst>
              <a:rect l="0" t="0" r="r" b="b"/>
              <a:pathLst>
                <a:path w="317" h="317">
                  <a:moveTo>
                    <a:pt x="160" y="0"/>
                  </a:moveTo>
                  <a:lnTo>
                    <a:pt x="156" y="0"/>
                  </a:lnTo>
                  <a:cubicBezTo>
                    <a:pt x="55" y="0"/>
                    <a:pt x="0" y="55"/>
                    <a:pt x="0" y="156"/>
                  </a:cubicBezTo>
                  <a:cubicBezTo>
                    <a:pt x="0" y="262"/>
                    <a:pt x="55" y="317"/>
                    <a:pt x="156" y="317"/>
                  </a:cubicBezTo>
                  <a:lnTo>
                    <a:pt x="160" y="317"/>
                  </a:lnTo>
                  <a:cubicBezTo>
                    <a:pt x="258" y="317"/>
                    <a:pt x="317" y="262"/>
                    <a:pt x="317" y="156"/>
                  </a:cubicBezTo>
                  <a:cubicBezTo>
                    <a:pt x="317" y="55"/>
                    <a:pt x="262" y="0"/>
                    <a:pt x="160" y="0"/>
                  </a:cubicBezTo>
                  <a:close/>
                  <a:moveTo>
                    <a:pt x="160" y="300"/>
                  </a:moveTo>
                  <a:lnTo>
                    <a:pt x="160" y="300"/>
                  </a:lnTo>
                  <a:lnTo>
                    <a:pt x="156" y="300"/>
                  </a:lnTo>
                  <a:cubicBezTo>
                    <a:pt x="110" y="296"/>
                    <a:pt x="72" y="258"/>
                    <a:pt x="72" y="148"/>
                  </a:cubicBezTo>
                  <a:cubicBezTo>
                    <a:pt x="72" y="55"/>
                    <a:pt x="106" y="21"/>
                    <a:pt x="156" y="17"/>
                  </a:cubicBezTo>
                  <a:cubicBezTo>
                    <a:pt x="207" y="21"/>
                    <a:pt x="245" y="63"/>
                    <a:pt x="245" y="169"/>
                  </a:cubicBezTo>
                  <a:cubicBezTo>
                    <a:pt x="245" y="232"/>
                    <a:pt x="220" y="300"/>
                    <a:pt x="160" y="300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9" name="Freeform 11">
              <a:extLst>
                <a:ext uri="{FF2B5EF4-FFF2-40B4-BE49-F238E27FC236}">
                  <a16:creationId xmlns:a16="http://schemas.microsoft.com/office/drawing/2014/main" id="{4B9A3C2E-DDB2-405E-8DC4-3D9B93F9F026}"/>
                </a:ext>
              </a:extLst>
            </p:cNvPr>
            <p:cNvSpPr>
              <a:spLocks/>
            </p:cNvSpPr>
            <p:nvPr/>
          </p:nvSpPr>
          <p:spPr bwMode="auto">
            <a:xfrm>
              <a:off x="517929" y="424275"/>
              <a:ext cx="69994" cy="79397"/>
            </a:xfrm>
            <a:custGeom>
              <a:avLst/>
              <a:gdLst/>
              <a:ahLst/>
              <a:cxnLst>
                <a:cxn ang="0">
                  <a:pos x="190" y="296"/>
                </a:cxn>
                <a:cxn ang="0">
                  <a:pos x="72" y="156"/>
                </a:cxn>
                <a:cxn ang="0">
                  <a:pos x="173" y="21"/>
                </a:cxn>
                <a:cxn ang="0">
                  <a:pos x="266" y="101"/>
                </a:cxn>
                <a:cxn ang="0">
                  <a:pos x="283" y="101"/>
                </a:cxn>
                <a:cxn ang="0">
                  <a:pos x="283" y="17"/>
                </a:cxn>
                <a:cxn ang="0">
                  <a:pos x="262" y="17"/>
                </a:cxn>
                <a:cxn ang="0">
                  <a:pos x="165" y="0"/>
                </a:cxn>
                <a:cxn ang="0">
                  <a:pos x="0" y="152"/>
                </a:cxn>
                <a:cxn ang="0">
                  <a:pos x="165" y="317"/>
                </a:cxn>
                <a:cxn ang="0">
                  <a:pos x="292" y="287"/>
                </a:cxn>
                <a:cxn ang="0">
                  <a:pos x="292" y="241"/>
                </a:cxn>
                <a:cxn ang="0">
                  <a:pos x="283" y="241"/>
                </a:cxn>
                <a:cxn ang="0">
                  <a:pos x="190" y="296"/>
                </a:cxn>
              </a:cxnLst>
              <a:rect l="0" t="0" r="r" b="b"/>
              <a:pathLst>
                <a:path w="292" h="317">
                  <a:moveTo>
                    <a:pt x="190" y="296"/>
                  </a:moveTo>
                  <a:cubicBezTo>
                    <a:pt x="114" y="296"/>
                    <a:pt x="72" y="224"/>
                    <a:pt x="72" y="156"/>
                  </a:cubicBezTo>
                  <a:cubicBezTo>
                    <a:pt x="72" y="80"/>
                    <a:pt x="110" y="21"/>
                    <a:pt x="173" y="21"/>
                  </a:cubicBezTo>
                  <a:cubicBezTo>
                    <a:pt x="224" y="21"/>
                    <a:pt x="258" y="51"/>
                    <a:pt x="266" y="101"/>
                  </a:cubicBezTo>
                  <a:lnTo>
                    <a:pt x="283" y="101"/>
                  </a:lnTo>
                  <a:lnTo>
                    <a:pt x="283" y="17"/>
                  </a:lnTo>
                  <a:lnTo>
                    <a:pt x="262" y="17"/>
                  </a:lnTo>
                  <a:cubicBezTo>
                    <a:pt x="233" y="8"/>
                    <a:pt x="199" y="0"/>
                    <a:pt x="165" y="0"/>
                  </a:cubicBezTo>
                  <a:cubicBezTo>
                    <a:pt x="76" y="0"/>
                    <a:pt x="0" y="47"/>
                    <a:pt x="0" y="152"/>
                  </a:cubicBezTo>
                  <a:cubicBezTo>
                    <a:pt x="0" y="254"/>
                    <a:pt x="68" y="317"/>
                    <a:pt x="165" y="317"/>
                  </a:cubicBezTo>
                  <a:cubicBezTo>
                    <a:pt x="237" y="317"/>
                    <a:pt x="262" y="300"/>
                    <a:pt x="292" y="287"/>
                  </a:cubicBezTo>
                  <a:lnTo>
                    <a:pt x="292" y="241"/>
                  </a:lnTo>
                  <a:lnTo>
                    <a:pt x="283" y="241"/>
                  </a:lnTo>
                  <a:cubicBezTo>
                    <a:pt x="271" y="279"/>
                    <a:pt x="228" y="296"/>
                    <a:pt x="190" y="296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1" name="Freeform 12">
              <a:extLst>
                <a:ext uri="{FF2B5EF4-FFF2-40B4-BE49-F238E27FC236}">
                  <a16:creationId xmlns:a16="http://schemas.microsoft.com/office/drawing/2014/main" id="{97B13DAB-6D92-4ADF-AEAD-3ABF38B500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3595" y="425320"/>
              <a:ext cx="60593" cy="77308"/>
            </a:xfrm>
            <a:custGeom>
              <a:avLst/>
              <a:gdLst/>
              <a:ahLst/>
              <a:cxnLst>
                <a:cxn ang="0">
                  <a:pos x="174" y="148"/>
                </a:cxn>
                <a:cxn ang="0">
                  <a:pos x="174" y="144"/>
                </a:cxn>
                <a:cxn ang="0">
                  <a:pos x="241" y="72"/>
                </a:cxn>
                <a:cxn ang="0">
                  <a:pos x="140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40" y="309"/>
                </a:cxn>
                <a:cxn ang="0">
                  <a:pos x="148" y="309"/>
                </a:cxn>
                <a:cxn ang="0">
                  <a:pos x="254" y="228"/>
                </a:cxn>
                <a:cxn ang="0">
                  <a:pos x="174" y="148"/>
                </a:cxn>
                <a:cxn ang="0">
                  <a:pos x="102" y="21"/>
                </a:cxn>
                <a:cxn ang="0">
                  <a:pos x="102" y="21"/>
                </a:cxn>
                <a:cxn ang="0">
                  <a:pos x="140" y="26"/>
                </a:cxn>
                <a:cxn ang="0">
                  <a:pos x="174" y="81"/>
                </a:cxn>
                <a:cxn ang="0">
                  <a:pos x="140" y="136"/>
                </a:cxn>
                <a:cxn ang="0">
                  <a:pos x="127" y="140"/>
                </a:cxn>
                <a:cxn ang="0">
                  <a:pos x="102" y="140"/>
                </a:cxn>
                <a:cxn ang="0">
                  <a:pos x="102" y="21"/>
                </a:cxn>
                <a:cxn ang="0">
                  <a:pos x="140" y="288"/>
                </a:cxn>
                <a:cxn ang="0">
                  <a:pos x="140" y="288"/>
                </a:cxn>
                <a:cxn ang="0">
                  <a:pos x="102" y="271"/>
                </a:cxn>
                <a:cxn ang="0">
                  <a:pos x="102" y="157"/>
                </a:cxn>
                <a:cxn ang="0">
                  <a:pos x="127" y="157"/>
                </a:cxn>
                <a:cxn ang="0">
                  <a:pos x="140" y="157"/>
                </a:cxn>
                <a:cxn ang="0">
                  <a:pos x="190" y="228"/>
                </a:cxn>
                <a:cxn ang="0">
                  <a:pos x="140" y="288"/>
                </a:cxn>
              </a:cxnLst>
              <a:rect l="0" t="0" r="r" b="b"/>
              <a:pathLst>
                <a:path w="254" h="309">
                  <a:moveTo>
                    <a:pt x="174" y="148"/>
                  </a:moveTo>
                  <a:lnTo>
                    <a:pt x="174" y="144"/>
                  </a:lnTo>
                  <a:cubicBezTo>
                    <a:pt x="212" y="136"/>
                    <a:pt x="241" y="110"/>
                    <a:pt x="241" y="72"/>
                  </a:cubicBezTo>
                  <a:cubicBezTo>
                    <a:pt x="241" y="21"/>
                    <a:pt x="199" y="0"/>
                    <a:pt x="140" y="0"/>
                  </a:cubicBez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40" y="309"/>
                  </a:lnTo>
                  <a:lnTo>
                    <a:pt x="148" y="309"/>
                  </a:lnTo>
                  <a:cubicBezTo>
                    <a:pt x="207" y="309"/>
                    <a:pt x="254" y="279"/>
                    <a:pt x="254" y="228"/>
                  </a:cubicBezTo>
                  <a:cubicBezTo>
                    <a:pt x="254" y="174"/>
                    <a:pt x="224" y="152"/>
                    <a:pt x="174" y="148"/>
                  </a:cubicBezTo>
                  <a:close/>
                  <a:moveTo>
                    <a:pt x="102" y="21"/>
                  </a:moveTo>
                  <a:lnTo>
                    <a:pt x="102" y="21"/>
                  </a:lnTo>
                  <a:cubicBezTo>
                    <a:pt x="114" y="21"/>
                    <a:pt x="127" y="21"/>
                    <a:pt x="140" y="26"/>
                  </a:cubicBezTo>
                  <a:cubicBezTo>
                    <a:pt x="161" y="30"/>
                    <a:pt x="174" y="47"/>
                    <a:pt x="174" y="81"/>
                  </a:cubicBezTo>
                  <a:cubicBezTo>
                    <a:pt x="174" y="106"/>
                    <a:pt x="165" y="131"/>
                    <a:pt x="140" y="136"/>
                  </a:cubicBezTo>
                  <a:cubicBezTo>
                    <a:pt x="135" y="136"/>
                    <a:pt x="131" y="140"/>
                    <a:pt x="127" y="140"/>
                  </a:cubicBezTo>
                  <a:lnTo>
                    <a:pt x="102" y="140"/>
                  </a:lnTo>
                  <a:lnTo>
                    <a:pt x="102" y="21"/>
                  </a:lnTo>
                  <a:close/>
                  <a:moveTo>
                    <a:pt x="140" y="288"/>
                  </a:moveTo>
                  <a:lnTo>
                    <a:pt x="140" y="288"/>
                  </a:lnTo>
                  <a:cubicBezTo>
                    <a:pt x="123" y="288"/>
                    <a:pt x="110" y="279"/>
                    <a:pt x="102" y="271"/>
                  </a:cubicBezTo>
                  <a:lnTo>
                    <a:pt x="102" y="157"/>
                  </a:lnTo>
                  <a:lnTo>
                    <a:pt x="127" y="157"/>
                  </a:lnTo>
                  <a:lnTo>
                    <a:pt x="140" y="157"/>
                  </a:lnTo>
                  <a:cubicBezTo>
                    <a:pt x="174" y="165"/>
                    <a:pt x="190" y="190"/>
                    <a:pt x="190" y="228"/>
                  </a:cubicBezTo>
                  <a:cubicBezTo>
                    <a:pt x="190" y="262"/>
                    <a:pt x="174" y="288"/>
                    <a:pt x="140" y="288"/>
                  </a:cubicBez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2" name="Freeform 13">
              <a:extLst>
                <a:ext uri="{FF2B5EF4-FFF2-40B4-BE49-F238E27FC236}">
                  <a16:creationId xmlns:a16="http://schemas.microsoft.com/office/drawing/2014/main" id="{997E18B7-E2E3-4FFE-A91F-0CD5422C7CE3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947" y="425320"/>
              <a:ext cx="56414" cy="77308"/>
            </a:xfrm>
            <a:custGeom>
              <a:avLst/>
              <a:gdLst/>
              <a:ahLst/>
              <a:cxnLst>
                <a:cxn ang="0">
                  <a:pos x="199" y="279"/>
                </a:cxn>
                <a:cxn ang="0">
                  <a:pos x="101" y="279"/>
                </a:cxn>
                <a:cxn ang="0">
                  <a:pos x="101" y="157"/>
                </a:cxn>
                <a:cxn ang="0">
                  <a:pos x="156" y="157"/>
                </a:cxn>
                <a:cxn ang="0">
                  <a:pos x="169" y="199"/>
                </a:cxn>
                <a:cxn ang="0">
                  <a:pos x="186" y="199"/>
                </a:cxn>
                <a:cxn ang="0">
                  <a:pos x="182" y="144"/>
                </a:cxn>
                <a:cxn ang="0">
                  <a:pos x="186" y="93"/>
                </a:cxn>
                <a:cxn ang="0">
                  <a:pos x="169" y="93"/>
                </a:cxn>
                <a:cxn ang="0">
                  <a:pos x="156" y="136"/>
                </a:cxn>
                <a:cxn ang="0">
                  <a:pos x="101" y="136"/>
                </a:cxn>
                <a:cxn ang="0">
                  <a:pos x="101" y="30"/>
                </a:cxn>
                <a:cxn ang="0">
                  <a:pos x="194" y="30"/>
                </a:cxn>
                <a:cxn ang="0">
                  <a:pos x="207" y="81"/>
                </a:cxn>
                <a:cxn ang="0">
                  <a:pos x="224" y="81"/>
                </a:cxn>
                <a:cxn ang="0">
                  <a:pos x="220" y="0"/>
                </a:cxn>
                <a:cxn ang="0">
                  <a:pos x="203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4" y="309"/>
                </a:cxn>
                <a:cxn ang="0">
                  <a:pos x="237" y="220"/>
                </a:cxn>
                <a:cxn ang="0">
                  <a:pos x="220" y="220"/>
                </a:cxn>
                <a:cxn ang="0">
                  <a:pos x="199" y="279"/>
                </a:cxn>
              </a:cxnLst>
              <a:rect l="0" t="0" r="r" b="b"/>
              <a:pathLst>
                <a:path w="237" h="309">
                  <a:moveTo>
                    <a:pt x="199" y="279"/>
                  </a:moveTo>
                  <a:lnTo>
                    <a:pt x="101" y="279"/>
                  </a:lnTo>
                  <a:lnTo>
                    <a:pt x="101" y="157"/>
                  </a:lnTo>
                  <a:lnTo>
                    <a:pt x="156" y="157"/>
                  </a:lnTo>
                  <a:lnTo>
                    <a:pt x="169" y="199"/>
                  </a:lnTo>
                  <a:lnTo>
                    <a:pt x="186" y="199"/>
                  </a:lnTo>
                  <a:cubicBezTo>
                    <a:pt x="182" y="182"/>
                    <a:pt x="182" y="165"/>
                    <a:pt x="182" y="144"/>
                  </a:cubicBezTo>
                  <a:cubicBezTo>
                    <a:pt x="182" y="127"/>
                    <a:pt x="182" y="110"/>
                    <a:pt x="186" y="93"/>
                  </a:cubicBezTo>
                  <a:lnTo>
                    <a:pt x="169" y="93"/>
                  </a:lnTo>
                  <a:lnTo>
                    <a:pt x="156" y="136"/>
                  </a:lnTo>
                  <a:lnTo>
                    <a:pt x="101" y="136"/>
                  </a:lnTo>
                  <a:lnTo>
                    <a:pt x="101" y="30"/>
                  </a:lnTo>
                  <a:lnTo>
                    <a:pt x="194" y="30"/>
                  </a:lnTo>
                  <a:lnTo>
                    <a:pt x="207" y="81"/>
                  </a:lnTo>
                  <a:lnTo>
                    <a:pt x="224" y="81"/>
                  </a:lnTo>
                  <a:lnTo>
                    <a:pt x="220" y="0"/>
                  </a:lnTo>
                  <a:lnTo>
                    <a:pt x="203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4" y="309"/>
                  </a:lnTo>
                  <a:lnTo>
                    <a:pt x="237" y="220"/>
                  </a:lnTo>
                  <a:lnTo>
                    <a:pt x="220" y="220"/>
                  </a:lnTo>
                  <a:lnTo>
                    <a:pt x="199" y="279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3" name="Freeform 14">
              <a:extLst>
                <a:ext uri="{FF2B5EF4-FFF2-40B4-BE49-F238E27FC236}">
                  <a16:creationId xmlns:a16="http://schemas.microsoft.com/office/drawing/2014/main" id="{1900BEDA-4FCF-4C01-9C4F-53AF1517729E}"/>
                </a:ext>
              </a:extLst>
            </p:cNvPr>
            <p:cNvSpPr>
              <a:spLocks/>
            </p:cNvSpPr>
            <p:nvPr/>
          </p:nvSpPr>
          <p:spPr bwMode="auto">
            <a:xfrm>
              <a:off x="754031" y="425320"/>
              <a:ext cx="119096" cy="99247"/>
            </a:xfrm>
            <a:custGeom>
              <a:avLst/>
              <a:gdLst/>
              <a:ahLst/>
              <a:cxnLst>
                <a:cxn ang="0">
                  <a:pos x="444" y="26"/>
                </a:cxn>
                <a:cxn ang="0">
                  <a:pos x="490" y="17"/>
                </a:cxn>
                <a:cxn ang="0">
                  <a:pos x="490" y="0"/>
                </a:cxn>
                <a:cxn ang="0">
                  <a:pos x="338" y="0"/>
                </a:cxn>
                <a:cxn ang="0">
                  <a:pos x="338" y="17"/>
                </a:cxn>
                <a:cxn ang="0">
                  <a:pos x="380" y="26"/>
                </a:cxn>
                <a:cxn ang="0">
                  <a:pos x="380" y="283"/>
                </a:cxn>
                <a:cxn ang="0">
                  <a:pos x="275" y="283"/>
                </a:cxn>
                <a:cxn ang="0">
                  <a:pos x="275" y="26"/>
                </a:cxn>
                <a:cxn ang="0">
                  <a:pos x="317" y="17"/>
                </a:cxn>
                <a:cxn ang="0">
                  <a:pos x="317" y="0"/>
                </a:cxn>
                <a:cxn ang="0">
                  <a:pos x="169" y="0"/>
                </a:cxn>
                <a:cxn ang="0">
                  <a:pos x="169" y="17"/>
                </a:cxn>
                <a:cxn ang="0">
                  <a:pos x="211" y="26"/>
                </a:cxn>
                <a:cxn ang="0">
                  <a:pos x="211" y="283"/>
                </a:cxn>
                <a:cxn ang="0">
                  <a:pos x="106" y="283"/>
                </a:cxn>
                <a:cxn ang="0">
                  <a:pos x="106" y="26"/>
                </a:cxn>
                <a:cxn ang="0">
                  <a:pos x="148" y="17"/>
                </a:cxn>
                <a:cxn ang="0">
                  <a:pos x="148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457" y="309"/>
                </a:cxn>
                <a:cxn ang="0">
                  <a:pos x="457" y="398"/>
                </a:cxn>
                <a:cxn ang="0">
                  <a:pos x="474" y="398"/>
                </a:cxn>
                <a:cxn ang="0">
                  <a:pos x="495" y="283"/>
                </a:cxn>
                <a:cxn ang="0">
                  <a:pos x="444" y="283"/>
                </a:cxn>
                <a:cxn ang="0">
                  <a:pos x="444" y="26"/>
                </a:cxn>
              </a:cxnLst>
              <a:rect l="0" t="0" r="r" b="b"/>
              <a:pathLst>
                <a:path w="495" h="398">
                  <a:moveTo>
                    <a:pt x="444" y="26"/>
                  </a:moveTo>
                  <a:lnTo>
                    <a:pt x="490" y="17"/>
                  </a:lnTo>
                  <a:lnTo>
                    <a:pt x="490" y="0"/>
                  </a:lnTo>
                  <a:lnTo>
                    <a:pt x="338" y="0"/>
                  </a:lnTo>
                  <a:lnTo>
                    <a:pt x="338" y="17"/>
                  </a:lnTo>
                  <a:lnTo>
                    <a:pt x="380" y="26"/>
                  </a:lnTo>
                  <a:lnTo>
                    <a:pt x="380" y="283"/>
                  </a:lnTo>
                  <a:lnTo>
                    <a:pt x="275" y="283"/>
                  </a:lnTo>
                  <a:lnTo>
                    <a:pt x="275" y="26"/>
                  </a:lnTo>
                  <a:lnTo>
                    <a:pt x="317" y="17"/>
                  </a:lnTo>
                  <a:lnTo>
                    <a:pt x="317" y="0"/>
                  </a:lnTo>
                  <a:lnTo>
                    <a:pt x="169" y="0"/>
                  </a:lnTo>
                  <a:lnTo>
                    <a:pt x="169" y="17"/>
                  </a:lnTo>
                  <a:lnTo>
                    <a:pt x="211" y="26"/>
                  </a:lnTo>
                  <a:lnTo>
                    <a:pt x="211" y="283"/>
                  </a:lnTo>
                  <a:lnTo>
                    <a:pt x="106" y="283"/>
                  </a:lnTo>
                  <a:lnTo>
                    <a:pt x="106" y="26"/>
                  </a:lnTo>
                  <a:lnTo>
                    <a:pt x="148" y="17"/>
                  </a:lnTo>
                  <a:lnTo>
                    <a:pt x="148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457" y="309"/>
                  </a:lnTo>
                  <a:lnTo>
                    <a:pt x="457" y="398"/>
                  </a:lnTo>
                  <a:lnTo>
                    <a:pt x="474" y="398"/>
                  </a:lnTo>
                  <a:lnTo>
                    <a:pt x="495" y="283"/>
                  </a:lnTo>
                  <a:lnTo>
                    <a:pt x="444" y="283"/>
                  </a:lnTo>
                  <a:lnTo>
                    <a:pt x="444" y="26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4" name="Freeform 15">
              <a:extLst>
                <a:ext uri="{FF2B5EF4-FFF2-40B4-BE49-F238E27FC236}">
                  <a16:creationId xmlns:a16="http://schemas.microsoft.com/office/drawing/2014/main" id="{B68FD14B-335C-4043-B8A7-A776E214B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84618" y="425320"/>
              <a:ext cx="57458" cy="77308"/>
            </a:xfrm>
            <a:custGeom>
              <a:avLst/>
              <a:gdLst/>
              <a:ahLst/>
              <a:cxnLst>
                <a:cxn ang="0">
                  <a:pos x="237" y="220"/>
                </a:cxn>
                <a:cxn ang="0">
                  <a:pos x="224" y="220"/>
                </a:cxn>
                <a:cxn ang="0">
                  <a:pos x="199" y="279"/>
                </a:cxn>
                <a:cxn ang="0">
                  <a:pos x="102" y="279"/>
                </a:cxn>
                <a:cxn ang="0">
                  <a:pos x="102" y="157"/>
                </a:cxn>
                <a:cxn ang="0">
                  <a:pos x="157" y="157"/>
                </a:cxn>
                <a:cxn ang="0">
                  <a:pos x="170" y="199"/>
                </a:cxn>
                <a:cxn ang="0">
                  <a:pos x="186" y="199"/>
                </a:cxn>
                <a:cxn ang="0">
                  <a:pos x="182" y="144"/>
                </a:cxn>
                <a:cxn ang="0">
                  <a:pos x="186" y="93"/>
                </a:cxn>
                <a:cxn ang="0">
                  <a:pos x="174" y="93"/>
                </a:cxn>
                <a:cxn ang="0">
                  <a:pos x="157" y="136"/>
                </a:cxn>
                <a:cxn ang="0">
                  <a:pos x="102" y="136"/>
                </a:cxn>
                <a:cxn ang="0">
                  <a:pos x="102" y="30"/>
                </a:cxn>
                <a:cxn ang="0">
                  <a:pos x="195" y="30"/>
                </a:cxn>
                <a:cxn ang="0">
                  <a:pos x="208" y="81"/>
                </a:cxn>
                <a:cxn ang="0">
                  <a:pos x="224" y="81"/>
                </a:cxn>
                <a:cxn ang="0">
                  <a:pos x="220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38" y="26"/>
                </a:cxn>
                <a:cxn ang="0">
                  <a:pos x="38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9" y="309"/>
                </a:cxn>
                <a:cxn ang="0">
                  <a:pos x="237" y="220"/>
                </a:cxn>
              </a:cxnLst>
              <a:rect l="0" t="0" r="r" b="b"/>
              <a:pathLst>
                <a:path w="237" h="309">
                  <a:moveTo>
                    <a:pt x="237" y="220"/>
                  </a:moveTo>
                  <a:lnTo>
                    <a:pt x="224" y="220"/>
                  </a:lnTo>
                  <a:lnTo>
                    <a:pt x="199" y="279"/>
                  </a:lnTo>
                  <a:lnTo>
                    <a:pt x="102" y="279"/>
                  </a:lnTo>
                  <a:lnTo>
                    <a:pt x="102" y="157"/>
                  </a:lnTo>
                  <a:lnTo>
                    <a:pt x="157" y="157"/>
                  </a:lnTo>
                  <a:lnTo>
                    <a:pt x="170" y="199"/>
                  </a:lnTo>
                  <a:lnTo>
                    <a:pt x="186" y="199"/>
                  </a:lnTo>
                  <a:cubicBezTo>
                    <a:pt x="186" y="182"/>
                    <a:pt x="182" y="165"/>
                    <a:pt x="182" y="144"/>
                  </a:cubicBezTo>
                  <a:cubicBezTo>
                    <a:pt x="182" y="127"/>
                    <a:pt x="186" y="110"/>
                    <a:pt x="186" y="93"/>
                  </a:cubicBezTo>
                  <a:lnTo>
                    <a:pt x="174" y="93"/>
                  </a:lnTo>
                  <a:lnTo>
                    <a:pt x="157" y="136"/>
                  </a:lnTo>
                  <a:lnTo>
                    <a:pt x="102" y="136"/>
                  </a:lnTo>
                  <a:lnTo>
                    <a:pt x="102" y="30"/>
                  </a:lnTo>
                  <a:lnTo>
                    <a:pt x="195" y="30"/>
                  </a:lnTo>
                  <a:lnTo>
                    <a:pt x="208" y="81"/>
                  </a:lnTo>
                  <a:lnTo>
                    <a:pt x="224" y="81"/>
                  </a:lnTo>
                  <a:lnTo>
                    <a:pt x="220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38" y="26"/>
                  </a:lnTo>
                  <a:lnTo>
                    <a:pt x="38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9" y="309"/>
                  </a:lnTo>
                  <a:lnTo>
                    <a:pt x="237" y="22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5" name="Freeform 16">
              <a:extLst>
                <a:ext uri="{FF2B5EF4-FFF2-40B4-BE49-F238E27FC236}">
                  <a16:creationId xmlns:a16="http://schemas.microsoft.com/office/drawing/2014/main" id="{A69810B2-AC0A-429F-BB37-B498DA7AF5CC}"/>
                </a:ext>
              </a:extLst>
            </p:cNvPr>
            <p:cNvSpPr>
              <a:spLocks/>
            </p:cNvSpPr>
            <p:nvPr/>
          </p:nvSpPr>
          <p:spPr bwMode="auto">
            <a:xfrm>
              <a:off x="957747" y="425320"/>
              <a:ext cx="81486" cy="77308"/>
            </a:xfrm>
            <a:custGeom>
              <a:avLst/>
              <a:gdLst/>
              <a:ahLst/>
              <a:cxnLst>
                <a:cxn ang="0">
                  <a:pos x="190" y="17"/>
                </a:cxn>
                <a:cxn ang="0">
                  <a:pos x="236" y="26"/>
                </a:cxn>
                <a:cxn ang="0">
                  <a:pos x="236" y="136"/>
                </a:cxn>
                <a:cxn ang="0">
                  <a:pos x="105" y="136"/>
                </a:cxn>
                <a:cxn ang="0">
                  <a:pos x="105" y="26"/>
                </a:cxn>
                <a:cxn ang="0">
                  <a:pos x="152" y="17"/>
                </a:cxn>
                <a:cxn ang="0">
                  <a:pos x="152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52" y="309"/>
                </a:cxn>
                <a:cxn ang="0">
                  <a:pos x="152" y="292"/>
                </a:cxn>
                <a:cxn ang="0">
                  <a:pos x="105" y="283"/>
                </a:cxn>
                <a:cxn ang="0">
                  <a:pos x="105" y="161"/>
                </a:cxn>
                <a:cxn ang="0">
                  <a:pos x="236" y="161"/>
                </a:cxn>
                <a:cxn ang="0">
                  <a:pos x="236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190" y="0"/>
                </a:cxn>
                <a:cxn ang="0">
                  <a:pos x="190" y="17"/>
                </a:cxn>
              </a:cxnLst>
              <a:rect l="0" t="0" r="r" b="b"/>
              <a:pathLst>
                <a:path w="342" h="309">
                  <a:moveTo>
                    <a:pt x="190" y="17"/>
                  </a:moveTo>
                  <a:lnTo>
                    <a:pt x="236" y="26"/>
                  </a:lnTo>
                  <a:lnTo>
                    <a:pt x="236" y="136"/>
                  </a:lnTo>
                  <a:lnTo>
                    <a:pt x="105" y="136"/>
                  </a:lnTo>
                  <a:lnTo>
                    <a:pt x="105" y="26"/>
                  </a:lnTo>
                  <a:lnTo>
                    <a:pt x="152" y="17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52" y="309"/>
                  </a:lnTo>
                  <a:lnTo>
                    <a:pt x="152" y="292"/>
                  </a:lnTo>
                  <a:lnTo>
                    <a:pt x="105" y="283"/>
                  </a:lnTo>
                  <a:lnTo>
                    <a:pt x="105" y="161"/>
                  </a:lnTo>
                  <a:lnTo>
                    <a:pt x="236" y="161"/>
                  </a:lnTo>
                  <a:lnTo>
                    <a:pt x="236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190" y="0"/>
                  </a:lnTo>
                  <a:lnTo>
                    <a:pt x="19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6" name="Freeform 17">
              <a:extLst>
                <a:ext uri="{FF2B5EF4-FFF2-40B4-BE49-F238E27FC236}">
                  <a16:creationId xmlns:a16="http://schemas.microsoft.com/office/drawing/2014/main" id="{96FADF93-F429-4C9F-8507-C0DF6282EF2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52815" y="425320"/>
              <a:ext cx="82532" cy="77308"/>
            </a:xfrm>
            <a:custGeom>
              <a:avLst/>
              <a:gdLst/>
              <a:ahLst/>
              <a:cxnLst>
                <a:cxn ang="0">
                  <a:pos x="190" y="17"/>
                </a:cxn>
                <a:cxn ang="0">
                  <a:pos x="237" y="26"/>
                </a:cxn>
                <a:cxn ang="0">
                  <a:pos x="237" y="30"/>
                </a:cxn>
                <a:cxn ang="0">
                  <a:pos x="106" y="237"/>
                </a:cxn>
                <a:cxn ang="0">
                  <a:pos x="106" y="26"/>
                </a:cxn>
                <a:cxn ang="0">
                  <a:pos x="152" y="17"/>
                </a:cxn>
                <a:cxn ang="0">
                  <a:pos x="152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2" y="26"/>
                </a:cxn>
                <a:cxn ang="0">
                  <a:pos x="42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152" y="309"/>
                </a:cxn>
                <a:cxn ang="0">
                  <a:pos x="152" y="292"/>
                </a:cxn>
                <a:cxn ang="0">
                  <a:pos x="106" y="283"/>
                </a:cxn>
                <a:cxn ang="0">
                  <a:pos x="106" y="279"/>
                </a:cxn>
                <a:cxn ang="0">
                  <a:pos x="237" y="72"/>
                </a:cxn>
                <a:cxn ang="0">
                  <a:pos x="237" y="283"/>
                </a:cxn>
                <a:cxn ang="0">
                  <a:pos x="190" y="292"/>
                </a:cxn>
                <a:cxn ang="0">
                  <a:pos x="190" y="309"/>
                </a:cxn>
                <a:cxn ang="0">
                  <a:pos x="342" y="309"/>
                </a:cxn>
                <a:cxn ang="0">
                  <a:pos x="342" y="292"/>
                </a:cxn>
                <a:cxn ang="0">
                  <a:pos x="300" y="283"/>
                </a:cxn>
                <a:cxn ang="0">
                  <a:pos x="300" y="26"/>
                </a:cxn>
                <a:cxn ang="0">
                  <a:pos x="342" y="17"/>
                </a:cxn>
                <a:cxn ang="0">
                  <a:pos x="342" y="0"/>
                </a:cxn>
                <a:cxn ang="0">
                  <a:pos x="190" y="0"/>
                </a:cxn>
                <a:cxn ang="0">
                  <a:pos x="190" y="17"/>
                </a:cxn>
              </a:cxnLst>
              <a:rect l="0" t="0" r="r" b="b"/>
              <a:pathLst>
                <a:path w="342" h="309">
                  <a:moveTo>
                    <a:pt x="190" y="17"/>
                  </a:moveTo>
                  <a:lnTo>
                    <a:pt x="237" y="26"/>
                  </a:lnTo>
                  <a:lnTo>
                    <a:pt x="237" y="30"/>
                  </a:lnTo>
                  <a:lnTo>
                    <a:pt x="106" y="237"/>
                  </a:lnTo>
                  <a:lnTo>
                    <a:pt x="106" y="26"/>
                  </a:lnTo>
                  <a:lnTo>
                    <a:pt x="152" y="17"/>
                  </a:lnTo>
                  <a:lnTo>
                    <a:pt x="152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2" y="26"/>
                  </a:lnTo>
                  <a:lnTo>
                    <a:pt x="42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152" y="309"/>
                  </a:lnTo>
                  <a:lnTo>
                    <a:pt x="152" y="292"/>
                  </a:lnTo>
                  <a:lnTo>
                    <a:pt x="106" y="283"/>
                  </a:lnTo>
                  <a:lnTo>
                    <a:pt x="106" y="279"/>
                  </a:lnTo>
                  <a:lnTo>
                    <a:pt x="237" y="72"/>
                  </a:lnTo>
                  <a:lnTo>
                    <a:pt x="237" y="283"/>
                  </a:lnTo>
                  <a:lnTo>
                    <a:pt x="190" y="292"/>
                  </a:lnTo>
                  <a:lnTo>
                    <a:pt x="190" y="309"/>
                  </a:lnTo>
                  <a:lnTo>
                    <a:pt x="342" y="309"/>
                  </a:lnTo>
                  <a:lnTo>
                    <a:pt x="342" y="292"/>
                  </a:lnTo>
                  <a:lnTo>
                    <a:pt x="300" y="283"/>
                  </a:lnTo>
                  <a:lnTo>
                    <a:pt x="300" y="26"/>
                  </a:lnTo>
                  <a:lnTo>
                    <a:pt x="342" y="17"/>
                  </a:lnTo>
                  <a:lnTo>
                    <a:pt x="342" y="0"/>
                  </a:lnTo>
                  <a:lnTo>
                    <a:pt x="190" y="0"/>
                  </a:lnTo>
                  <a:lnTo>
                    <a:pt x="190" y="17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7" name="Freeform 18">
              <a:extLst>
                <a:ext uri="{FF2B5EF4-FFF2-40B4-BE49-F238E27FC236}">
                  <a16:creationId xmlns:a16="http://schemas.microsoft.com/office/drawing/2014/main" id="{AF2E495F-4311-4EA5-A84C-17AC6D96A40B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7882" y="425320"/>
              <a:ext cx="58503" cy="77308"/>
            </a:xfrm>
            <a:custGeom>
              <a:avLst/>
              <a:gdLst/>
              <a:ahLst/>
              <a:cxnLst>
                <a:cxn ang="0">
                  <a:pos x="225" y="220"/>
                </a:cxn>
                <a:cxn ang="0">
                  <a:pos x="199" y="279"/>
                </a:cxn>
                <a:cxn ang="0">
                  <a:pos x="106" y="279"/>
                </a:cxn>
                <a:cxn ang="0">
                  <a:pos x="106" y="157"/>
                </a:cxn>
                <a:cxn ang="0">
                  <a:pos x="161" y="157"/>
                </a:cxn>
                <a:cxn ang="0">
                  <a:pos x="174" y="199"/>
                </a:cxn>
                <a:cxn ang="0">
                  <a:pos x="187" y="199"/>
                </a:cxn>
                <a:cxn ang="0">
                  <a:pos x="187" y="144"/>
                </a:cxn>
                <a:cxn ang="0">
                  <a:pos x="187" y="93"/>
                </a:cxn>
                <a:cxn ang="0">
                  <a:pos x="174" y="93"/>
                </a:cxn>
                <a:cxn ang="0">
                  <a:pos x="161" y="136"/>
                </a:cxn>
                <a:cxn ang="0">
                  <a:pos x="106" y="136"/>
                </a:cxn>
                <a:cxn ang="0">
                  <a:pos x="106" y="30"/>
                </a:cxn>
                <a:cxn ang="0">
                  <a:pos x="195" y="30"/>
                </a:cxn>
                <a:cxn ang="0">
                  <a:pos x="212" y="81"/>
                </a:cxn>
                <a:cxn ang="0">
                  <a:pos x="225" y="81"/>
                </a:cxn>
                <a:cxn ang="0">
                  <a:pos x="225" y="0"/>
                </a:cxn>
                <a:cxn ang="0">
                  <a:pos x="0" y="0"/>
                </a:cxn>
                <a:cxn ang="0">
                  <a:pos x="0" y="17"/>
                </a:cxn>
                <a:cxn ang="0">
                  <a:pos x="43" y="26"/>
                </a:cxn>
                <a:cxn ang="0">
                  <a:pos x="43" y="283"/>
                </a:cxn>
                <a:cxn ang="0">
                  <a:pos x="0" y="292"/>
                </a:cxn>
                <a:cxn ang="0">
                  <a:pos x="0" y="309"/>
                </a:cxn>
                <a:cxn ang="0">
                  <a:pos x="229" y="309"/>
                </a:cxn>
                <a:cxn ang="0">
                  <a:pos x="241" y="220"/>
                </a:cxn>
                <a:cxn ang="0">
                  <a:pos x="225" y="220"/>
                </a:cxn>
              </a:cxnLst>
              <a:rect l="0" t="0" r="r" b="b"/>
              <a:pathLst>
                <a:path w="241" h="309">
                  <a:moveTo>
                    <a:pt x="225" y="220"/>
                  </a:moveTo>
                  <a:lnTo>
                    <a:pt x="199" y="279"/>
                  </a:lnTo>
                  <a:lnTo>
                    <a:pt x="106" y="279"/>
                  </a:lnTo>
                  <a:lnTo>
                    <a:pt x="106" y="157"/>
                  </a:lnTo>
                  <a:lnTo>
                    <a:pt x="161" y="157"/>
                  </a:lnTo>
                  <a:lnTo>
                    <a:pt x="174" y="199"/>
                  </a:lnTo>
                  <a:lnTo>
                    <a:pt x="187" y="199"/>
                  </a:lnTo>
                  <a:lnTo>
                    <a:pt x="187" y="144"/>
                  </a:lnTo>
                  <a:lnTo>
                    <a:pt x="187" y="93"/>
                  </a:lnTo>
                  <a:lnTo>
                    <a:pt x="174" y="93"/>
                  </a:lnTo>
                  <a:lnTo>
                    <a:pt x="161" y="136"/>
                  </a:lnTo>
                  <a:lnTo>
                    <a:pt x="106" y="136"/>
                  </a:lnTo>
                  <a:lnTo>
                    <a:pt x="106" y="30"/>
                  </a:lnTo>
                  <a:lnTo>
                    <a:pt x="195" y="30"/>
                  </a:lnTo>
                  <a:lnTo>
                    <a:pt x="212" y="81"/>
                  </a:lnTo>
                  <a:lnTo>
                    <a:pt x="225" y="81"/>
                  </a:lnTo>
                  <a:lnTo>
                    <a:pt x="225" y="0"/>
                  </a:lnTo>
                  <a:lnTo>
                    <a:pt x="0" y="0"/>
                  </a:lnTo>
                  <a:lnTo>
                    <a:pt x="0" y="17"/>
                  </a:lnTo>
                  <a:lnTo>
                    <a:pt x="43" y="26"/>
                  </a:lnTo>
                  <a:lnTo>
                    <a:pt x="43" y="283"/>
                  </a:lnTo>
                  <a:lnTo>
                    <a:pt x="0" y="292"/>
                  </a:lnTo>
                  <a:lnTo>
                    <a:pt x="0" y="309"/>
                  </a:lnTo>
                  <a:lnTo>
                    <a:pt x="229" y="309"/>
                  </a:lnTo>
                  <a:lnTo>
                    <a:pt x="241" y="220"/>
                  </a:lnTo>
                  <a:lnTo>
                    <a:pt x="225" y="220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28" name="Freeform 19">
              <a:extLst>
                <a:ext uri="{FF2B5EF4-FFF2-40B4-BE49-F238E27FC236}">
                  <a16:creationId xmlns:a16="http://schemas.microsoft.com/office/drawing/2014/main" id="{0C91DDD9-5794-4274-B686-9E10A701744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54785" y="195486"/>
              <a:ext cx="151481" cy="191180"/>
            </a:xfrm>
            <a:custGeom>
              <a:avLst/>
              <a:gdLst/>
              <a:ahLst/>
              <a:cxnLst>
                <a:cxn ang="0">
                  <a:pos x="317" y="774"/>
                </a:cxn>
                <a:cxn ang="0">
                  <a:pos x="587" y="668"/>
                </a:cxn>
                <a:cxn ang="0">
                  <a:pos x="630" y="85"/>
                </a:cxn>
                <a:cxn ang="0">
                  <a:pos x="317" y="0"/>
                </a:cxn>
                <a:cxn ang="0">
                  <a:pos x="160" y="42"/>
                </a:cxn>
                <a:cxn ang="0">
                  <a:pos x="0" y="85"/>
                </a:cxn>
                <a:cxn ang="0">
                  <a:pos x="42" y="668"/>
                </a:cxn>
                <a:cxn ang="0">
                  <a:pos x="160" y="715"/>
                </a:cxn>
                <a:cxn ang="0">
                  <a:pos x="317" y="774"/>
                </a:cxn>
                <a:cxn ang="0">
                  <a:pos x="160" y="76"/>
                </a:cxn>
                <a:cxn ang="0">
                  <a:pos x="160" y="76"/>
                </a:cxn>
                <a:cxn ang="0">
                  <a:pos x="224" y="59"/>
                </a:cxn>
                <a:cxn ang="0">
                  <a:pos x="160" y="161"/>
                </a:cxn>
                <a:cxn ang="0">
                  <a:pos x="105" y="258"/>
                </a:cxn>
                <a:cxn ang="0">
                  <a:pos x="105" y="186"/>
                </a:cxn>
                <a:cxn ang="0">
                  <a:pos x="101" y="93"/>
                </a:cxn>
                <a:cxn ang="0">
                  <a:pos x="160" y="76"/>
                </a:cxn>
                <a:cxn ang="0">
                  <a:pos x="76" y="643"/>
                </a:cxn>
                <a:cxn ang="0">
                  <a:pos x="76" y="643"/>
                </a:cxn>
                <a:cxn ang="0">
                  <a:pos x="55" y="385"/>
                </a:cxn>
                <a:cxn ang="0">
                  <a:pos x="114" y="389"/>
                </a:cxn>
                <a:cxn ang="0">
                  <a:pos x="160" y="313"/>
                </a:cxn>
                <a:cxn ang="0">
                  <a:pos x="228" y="203"/>
                </a:cxn>
                <a:cxn ang="0">
                  <a:pos x="224" y="275"/>
                </a:cxn>
                <a:cxn ang="0">
                  <a:pos x="228" y="397"/>
                </a:cxn>
                <a:cxn ang="0">
                  <a:pos x="317" y="402"/>
                </a:cxn>
                <a:cxn ang="0">
                  <a:pos x="317" y="34"/>
                </a:cxn>
                <a:cxn ang="0">
                  <a:pos x="596" y="110"/>
                </a:cxn>
                <a:cxn ang="0">
                  <a:pos x="575" y="385"/>
                </a:cxn>
                <a:cxn ang="0">
                  <a:pos x="494" y="389"/>
                </a:cxn>
                <a:cxn ang="0">
                  <a:pos x="507" y="156"/>
                </a:cxn>
                <a:cxn ang="0">
                  <a:pos x="410" y="140"/>
                </a:cxn>
                <a:cxn ang="0">
                  <a:pos x="406" y="397"/>
                </a:cxn>
                <a:cxn ang="0">
                  <a:pos x="317" y="402"/>
                </a:cxn>
                <a:cxn ang="0">
                  <a:pos x="317" y="736"/>
                </a:cxn>
                <a:cxn ang="0">
                  <a:pos x="160" y="676"/>
                </a:cxn>
                <a:cxn ang="0">
                  <a:pos x="76" y="643"/>
                </a:cxn>
              </a:cxnLst>
              <a:rect l="0" t="0" r="r" b="b"/>
              <a:pathLst>
                <a:path w="630" h="774">
                  <a:moveTo>
                    <a:pt x="317" y="774"/>
                  </a:moveTo>
                  <a:lnTo>
                    <a:pt x="587" y="668"/>
                  </a:lnTo>
                  <a:lnTo>
                    <a:pt x="630" y="85"/>
                  </a:lnTo>
                  <a:lnTo>
                    <a:pt x="317" y="0"/>
                  </a:lnTo>
                  <a:lnTo>
                    <a:pt x="160" y="42"/>
                  </a:lnTo>
                  <a:lnTo>
                    <a:pt x="0" y="85"/>
                  </a:lnTo>
                  <a:lnTo>
                    <a:pt x="42" y="668"/>
                  </a:lnTo>
                  <a:lnTo>
                    <a:pt x="160" y="715"/>
                  </a:lnTo>
                  <a:lnTo>
                    <a:pt x="317" y="774"/>
                  </a:lnTo>
                  <a:close/>
                  <a:moveTo>
                    <a:pt x="160" y="76"/>
                  </a:moveTo>
                  <a:lnTo>
                    <a:pt x="160" y="76"/>
                  </a:lnTo>
                  <a:lnTo>
                    <a:pt x="224" y="59"/>
                  </a:lnTo>
                  <a:lnTo>
                    <a:pt x="160" y="161"/>
                  </a:lnTo>
                  <a:lnTo>
                    <a:pt x="105" y="258"/>
                  </a:lnTo>
                  <a:lnTo>
                    <a:pt x="105" y="186"/>
                  </a:lnTo>
                  <a:lnTo>
                    <a:pt x="101" y="93"/>
                  </a:lnTo>
                  <a:lnTo>
                    <a:pt x="160" y="76"/>
                  </a:lnTo>
                  <a:close/>
                  <a:moveTo>
                    <a:pt x="76" y="643"/>
                  </a:moveTo>
                  <a:lnTo>
                    <a:pt x="76" y="643"/>
                  </a:lnTo>
                  <a:lnTo>
                    <a:pt x="55" y="385"/>
                  </a:lnTo>
                  <a:lnTo>
                    <a:pt x="114" y="389"/>
                  </a:lnTo>
                  <a:lnTo>
                    <a:pt x="160" y="313"/>
                  </a:lnTo>
                  <a:lnTo>
                    <a:pt x="228" y="203"/>
                  </a:lnTo>
                  <a:lnTo>
                    <a:pt x="224" y="275"/>
                  </a:lnTo>
                  <a:lnTo>
                    <a:pt x="228" y="397"/>
                  </a:lnTo>
                  <a:lnTo>
                    <a:pt x="317" y="402"/>
                  </a:lnTo>
                  <a:lnTo>
                    <a:pt x="317" y="34"/>
                  </a:lnTo>
                  <a:lnTo>
                    <a:pt x="596" y="110"/>
                  </a:lnTo>
                  <a:lnTo>
                    <a:pt x="575" y="385"/>
                  </a:lnTo>
                  <a:lnTo>
                    <a:pt x="494" y="389"/>
                  </a:lnTo>
                  <a:lnTo>
                    <a:pt x="507" y="156"/>
                  </a:lnTo>
                  <a:lnTo>
                    <a:pt x="410" y="140"/>
                  </a:lnTo>
                  <a:lnTo>
                    <a:pt x="406" y="397"/>
                  </a:lnTo>
                  <a:lnTo>
                    <a:pt x="317" y="402"/>
                  </a:lnTo>
                  <a:lnTo>
                    <a:pt x="317" y="736"/>
                  </a:lnTo>
                  <a:lnTo>
                    <a:pt x="160" y="676"/>
                  </a:lnTo>
                  <a:lnTo>
                    <a:pt x="76" y="643"/>
                  </a:lnTo>
                  <a:close/>
                </a:path>
              </a:pathLst>
            </a:custGeom>
            <a:solidFill>
              <a:srgbClr val="2D2B8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ru-RU" sz="24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686932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8Ksfz2C1qJMSUX3vhOgGvg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5734</TotalTime>
  <Words>1121</Words>
  <Application>Microsoft Office PowerPoint</Application>
  <PresentationFormat>Широкоэкранный</PresentationFormat>
  <Paragraphs>162</Paragraphs>
  <Slides>11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Технологии будущего…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ГРУППА КОМПАНИЙ ПРОСВЕЩЕНИЕ — СИСТЕМЕ ОБРАЗОВАНИЯ</dc:title>
  <dc:creator>Мегдальский Денис Игоревич</dc:creator>
  <cp:lastModifiedBy>Дмитрий Сулимов</cp:lastModifiedBy>
  <cp:revision>265</cp:revision>
  <cp:lastPrinted>2020-08-19T07:45:21Z</cp:lastPrinted>
  <dcterms:created xsi:type="dcterms:W3CDTF">2019-08-12T18:04:10Z</dcterms:created>
  <dcterms:modified xsi:type="dcterms:W3CDTF">2020-09-04T08:50:22Z</dcterms:modified>
</cp:coreProperties>
</file>